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9" r:id="rId4"/>
    <p:sldId id="310" r:id="rId5"/>
    <p:sldId id="311" r:id="rId6"/>
    <p:sldId id="313" r:id="rId7"/>
    <p:sldId id="314" r:id="rId8"/>
    <p:sldId id="312" r:id="rId9"/>
    <p:sldId id="294" r:id="rId10"/>
    <p:sldId id="293" r:id="rId11"/>
    <p:sldId id="258" r:id="rId12"/>
    <p:sldId id="259" r:id="rId13"/>
    <p:sldId id="260" r:id="rId14"/>
    <p:sldId id="261" r:id="rId15"/>
    <p:sldId id="262" r:id="rId16"/>
    <p:sldId id="263"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288" r:id="rId30"/>
    <p:sldId id="289" r:id="rId31"/>
    <p:sldId id="290" r:id="rId32"/>
    <p:sldId id="291" r:id="rId33"/>
    <p:sldId id="292" r:id="rId34"/>
    <p:sldId id="276" r:id="rId35"/>
    <p:sldId id="286" r:id="rId36"/>
    <p:sldId id="278" r:id="rId37"/>
    <p:sldId id="279" r:id="rId38"/>
    <p:sldId id="281" r:id="rId39"/>
    <p:sldId id="308" r:id="rId40"/>
    <p:sldId id="315" r:id="rId41"/>
    <p:sldId id="316" r:id="rId42"/>
    <p:sldId id="282" r:id="rId43"/>
    <p:sldId id="283" r:id="rId44"/>
    <p:sldId id="284" r:id="rId45"/>
    <p:sldId id="285" r:id="rId46"/>
  </p:sldIdLst>
  <p:sldSz cx="9144000" cy="6858000" type="screen4x3"/>
  <p:notesSz cx="6400800" cy="86868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42804"/>
    <a:srgbClr val="F6FBFC"/>
    <a:srgbClr val="FFFF00"/>
    <a:srgbClr val="FFFF99"/>
    <a:srgbClr val="0000FF"/>
    <a:srgbClr val="F2F2F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16" autoAdjust="0"/>
  </p:normalViewPr>
  <p:slideViewPr>
    <p:cSldViewPr>
      <p:cViewPr>
        <p:scale>
          <a:sx n="100" d="100"/>
          <a:sy n="100" d="100"/>
        </p:scale>
        <p:origin x="-1860"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D5C855-FF3B-447D-A858-2D1686139CD1}" type="datetimeFigureOut">
              <a:rPr lang="da-DK" smtClean="0"/>
              <a:pPr/>
              <a:t>23-04-2012</a:t>
            </a:fld>
            <a:endParaRPr lang="da-DK"/>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da-DK"/>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EE5D2D6-B015-4412-B872-6B72D1226F02}" type="slidenum">
              <a:rPr lang="da-DK" smtClean="0"/>
              <a:pPr/>
              <a:t>‹#›</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D5C855-FF3B-447D-A858-2D1686139CD1}" type="datetimeFigureOut">
              <a:rPr lang="da-DK" smtClean="0"/>
              <a:pPr/>
              <a:t>23-04-2012</a:t>
            </a:fld>
            <a:endParaRPr lang="da-DK"/>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da-DK"/>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EE5D2D6-B015-4412-B872-6B72D1226F02}" type="slidenum">
              <a:rPr lang="da-DK" smtClean="0"/>
              <a:pPr/>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D5C855-FF3B-447D-A858-2D1686139CD1}" type="datetimeFigureOut">
              <a:rPr lang="da-DK" smtClean="0"/>
              <a:pPr/>
              <a:t>23-04-2012</a:t>
            </a:fld>
            <a:endParaRPr lang="da-DK"/>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da-DK"/>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EE5D2D6-B015-4412-B872-6B72D1226F02}" type="slidenum">
              <a:rPr lang="da-DK" smtClean="0"/>
              <a:pPr/>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D5C855-FF3B-447D-A858-2D1686139CD1}" type="datetimeFigureOut">
              <a:rPr lang="da-DK" smtClean="0"/>
              <a:pPr/>
              <a:t>23-04-2012</a:t>
            </a:fld>
            <a:endParaRPr lang="da-DK"/>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EE5D2D6-B015-4412-B872-6B72D1226F02}" type="slidenum">
              <a:rPr lang="da-DK" smtClean="0"/>
              <a:pPr/>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D5C855-FF3B-447D-A858-2D1686139CD1}" type="datetimeFigureOut">
              <a:rPr lang="da-DK" smtClean="0"/>
              <a:pPr/>
              <a:t>23-04-2012</a:t>
            </a:fld>
            <a:endParaRPr lang="da-DK"/>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da-DK"/>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EE5D2D6-B015-4412-B872-6B72D1226F02}" type="slidenum">
              <a:rPr lang="da-DK" smtClean="0"/>
              <a:pPr/>
              <a:t>‹#›</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D5C855-FF3B-447D-A858-2D1686139CD1}" type="datetimeFigureOut">
              <a:rPr lang="da-DK" smtClean="0"/>
              <a:pPr/>
              <a:t>23-04-2012</a:t>
            </a:fld>
            <a:endParaRPr lang="da-DK"/>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da-DK"/>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EE5D2D6-B015-4412-B872-6B72D1226F02}" type="slidenum">
              <a:rPr lang="da-DK" smtClean="0"/>
              <a:pPr/>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CD5C855-FF3B-447D-A858-2D1686139CD1}" type="datetimeFigureOut">
              <a:rPr lang="da-DK" smtClean="0"/>
              <a:pPr/>
              <a:t>23-04-2012</a:t>
            </a:fld>
            <a:endParaRPr lang="da-DK"/>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da-DK"/>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EE5D2D6-B015-4412-B872-6B72D1226F02}" type="slidenum">
              <a:rPr lang="da-DK" smtClean="0"/>
              <a:pPr/>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CD5C855-FF3B-447D-A858-2D1686139CD1}" type="datetimeFigureOut">
              <a:rPr lang="da-DK" smtClean="0"/>
              <a:pPr/>
              <a:t>23-04-2012</a:t>
            </a:fld>
            <a:endParaRPr lang="da-DK"/>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da-DK"/>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EE5D2D6-B015-4412-B872-6B72D1226F02}" type="slidenum">
              <a:rPr lang="da-DK" smtClean="0"/>
              <a:pPr/>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CD5C855-FF3B-447D-A858-2D1686139CD1}" type="datetimeFigureOut">
              <a:rPr lang="da-DK" smtClean="0"/>
              <a:pPr/>
              <a:t>23-04-2012</a:t>
            </a:fld>
            <a:endParaRPr lang="da-DK"/>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da-DK"/>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EE5D2D6-B015-4412-B872-6B72D1226F02}" type="slidenum">
              <a:rPr lang="da-DK" smtClean="0"/>
              <a:pPr/>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D5C855-FF3B-447D-A858-2D1686139CD1}" type="datetimeFigureOut">
              <a:rPr lang="da-DK" smtClean="0"/>
              <a:pPr/>
              <a:t>23-04-2012</a:t>
            </a:fld>
            <a:endParaRPr lang="da-DK"/>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da-DK"/>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EE5D2D6-B015-4412-B872-6B72D1226F02}" type="slidenum">
              <a:rPr lang="da-DK" smtClean="0"/>
              <a:pPr/>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D5C855-FF3B-447D-A858-2D1686139CD1}" type="datetimeFigureOut">
              <a:rPr lang="da-DK" smtClean="0"/>
              <a:pPr/>
              <a:t>23-04-2012</a:t>
            </a:fld>
            <a:endParaRPr lang="da-DK"/>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da-DK"/>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EE5D2D6-B015-4412-B872-6B72D1226F02}" type="slidenum">
              <a:rPr lang="da-DK" smtClean="0"/>
              <a:pPr/>
              <a:t>‹#›</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001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le Placeholder 1"/>
          <p:cNvSpPr>
            <a:spLocks noGrp="1"/>
          </p:cNvSpPr>
          <p:nvPr>
            <p:ph type="title"/>
          </p:nvPr>
        </p:nvSpPr>
        <p:spPr>
          <a:xfrm>
            <a:off x="457200" y="0"/>
            <a:ext cx="8229600" cy="1000108"/>
          </a:xfrm>
          <a:prstGeom prst="rect">
            <a:avLst/>
          </a:prstGeom>
        </p:spPr>
        <p:txBody>
          <a:bodyPr vert="horz" lIns="91440" tIns="45720" rIns="91440" bIns="45720" rtlCol="0" anchor="ctr">
            <a:normAutofit/>
          </a:bodyPr>
          <a:lstStyle/>
          <a:p>
            <a:r>
              <a:rPr lang="en-US" dirty="0" smtClean="0"/>
              <a:t>Click to edit Master title style</a:t>
            </a:r>
            <a:endParaRPr lang="da-DK"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grpSp>
        <p:nvGrpSpPr>
          <p:cNvPr id="11" name="Group 10"/>
          <p:cNvGrpSpPr/>
          <p:nvPr userDrawn="1"/>
        </p:nvGrpSpPr>
        <p:grpSpPr>
          <a:xfrm>
            <a:off x="7058372" y="6191250"/>
            <a:ext cx="1762283" cy="666750"/>
            <a:chOff x="3606958" y="6191250"/>
            <a:chExt cx="1762283" cy="666750"/>
          </a:xfrm>
        </p:grpSpPr>
        <p:pic>
          <p:nvPicPr>
            <p:cNvPr id="1026" name="Picture 2"/>
            <p:cNvPicPr>
              <a:picLocks noChangeAspect="1" noChangeArrowheads="1"/>
            </p:cNvPicPr>
            <p:nvPr userDrawn="1"/>
          </p:nvPicPr>
          <p:blipFill>
            <a:blip r:embed="rId13" cstate="print"/>
            <a:srcRect r="87367"/>
            <a:stretch>
              <a:fillRect/>
            </a:stretch>
          </p:blipFill>
          <p:spPr bwMode="auto">
            <a:xfrm>
              <a:off x="3606958" y="6191250"/>
              <a:ext cx="338130" cy="666750"/>
            </a:xfrm>
            <a:prstGeom prst="rect">
              <a:avLst/>
            </a:prstGeom>
            <a:noFill/>
            <a:ln w="9525">
              <a:noFill/>
              <a:miter lim="800000"/>
              <a:headEnd/>
              <a:tailEnd/>
            </a:ln>
            <a:effectLst/>
          </p:spPr>
        </p:pic>
        <p:sp>
          <p:nvSpPr>
            <p:cNvPr id="9" name="TextBox 8"/>
            <p:cNvSpPr txBox="1"/>
            <p:nvPr userDrawn="1"/>
          </p:nvSpPr>
          <p:spPr>
            <a:xfrm>
              <a:off x="3990337" y="6393820"/>
              <a:ext cx="1378904" cy="253916"/>
            </a:xfrm>
            <a:prstGeom prst="rect">
              <a:avLst/>
            </a:prstGeom>
            <a:noFill/>
          </p:spPr>
          <p:txBody>
            <a:bodyPr wrap="none" rtlCol="0">
              <a:spAutoFit/>
            </a:bodyPr>
            <a:lstStyle/>
            <a:p>
              <a:r>
                <a:rPr lang="en-US" sz="1050" dirty="0" smtClean="0">
                  <a:solidFill>
                    <a:schemeClr val="tx1">
                      <a:lumMod val="50000"/>
                      <a:lumOff val="50000"/>
                    </a:schemeClr>
                  </a:solidFill>
                </a:rPr>
                <a:t>©Chandoo.org - </a:t>
              </a:r>
              <a:r>
                <a:rPr lang="en-US" sz="1050" dirty="0" smtClean="0">
                  <a:solidFill>
                    <a:schemeClr val="tx1">
                      <a:lumMod val="50000"/>
                      <a:lumOff val="50000"/>
                    </a:schemeClr>
                  </a:solidFill>
                </a:rPr>
                <a:t>2012</a:t>
              </a:r>
              <a:endParaRPr lang="da-DK" sz="1050" dirty="0">
                <a:solidFill>
                  <a:schemeClr val="tx1">
                    <a:lumMod val="50000"/>
                    <a:lumOff val="50000"/>
                  </a:schemeClr>
                </a:solidFill>
              </a:endParaRPr>
            </a:p>
          </p:txBody>
        </p:sp>
      </p:grpSp>
      <p:pic>
        <p:nvPicPr>
          <p:cNvPr id="8" name="Picture 2" descr="C:\Sony-Data\PD Backup\HP Laptop\PD\Pristine\Logo\logo_Pristine_High_Res.jpg"/>
          <p:cNvPicPr>
            <a:picLocks noChangeAspect="1" noChangeArrowheads="1"/>
          </p:cNvPicPr>
          <p:nvPr userDrawn="1"/>
        </p:nvPicPr>
        <p:blipFill>
          <a:blip r:embed="rId14" cstate="print"/>
          <a:srcRect/>
          <a:stretch>
            <a:fillRect/>
          </a:stretch>
        </p:blipFill>
        <p:spPr bwMode="auto">
          <a:xfrm>
            <a:off x="445234" y="6397066"/>
            <a:ext cx="2085974" cy="272294"/>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b="0" kern="1200">
          <a:solidFill>
            <a:srgbClr val="C00000"/>
          </a:solidFill>
          <a:latin typeface="+mj-lt"/>
          <a:ea typeface="+mj-ea"/>
          <a:cs typeface="+mj-cs"/>
        </a:defRPr>
      </a:lvl1pPr>
    </p:titleStyle>
    <p:bodyStyle>
      <a:lvl1pPr marL="342900" indent="-342900" algn="l" defTabSz="914400" rtl="0" eaLnBrk="1" latinLnBrk="0" hangingPunct="1">
        <a:lnSpc>
          <a:spcPts val="32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ts val="32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ts val="32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ts val="32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ts val="32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chandoo.org/wp/financial-modelin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chandoo.org/wp/financial-modeling/inr-pricin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chandoo.org/wp/financial-modelin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chandoo.org/wp/" TargetMode="External"/><Relationship Id="rId2" Type="http://schemas.openxmlformats.org/officeDocument/2006/relationships/hyperlink" Target="mailto:paramdeep@edupristine.com" TargetMode="External"/><Relationship Id="rId1" Type="http://schemas.openxmlformats.org/officeDocument/2006/relationships/slideLayout" Target="../slideLayouts/slideLayout2.xml"/><Relationship Id="rId4" Type="http://schemas.openxmlformats.org/officeDocument/2006/relationships/hyperlink" Target="http://www.edupristine.com/"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62400"/>
            <a:ext cx="9144000" cy="914400"/>
          </a:xfrm>
          <a:prstGeom prst="rect">
            <a:avLst/>
          </a:prstGeom>
          <a:solidFill>
            <a:srgbClr val="C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ctrTitle"/>
          </p:nvPr>
        </p:nvSpPr>
        <p:spPr>
          <a:xfrm>
            <a:off x="0" y="3962401"/>
            <a:ext cx="9144000" cy="914400"/>
          </a:xfrm>
        </p:spPr>
        <p:txBody>
          <a:bodyPr>
            <a:normAutofit/>
          </a:bodyPr>
          <a:lstStyle/>
          <a:p>
            <a:pPr algn="ctr"/>
            <a:r>
              <a:rPr lang="en-US" sz="2800" b="1" dirty="0" smtClean="0">
                <a:solidFill>
                  <a:schemeClr val="bg1"/>
                </a:solidFill>
                <a:effectLst>
                  <a:innerShdw blurRad="63500" dist="50800" dir="16200000">
                    <a:prstClr val="black">
                      <a:alpha val="50000"/>
                    </a:prstClr>
                  </a:innerShdw>
                </a:effectLst>
                <a:latin typeface="Cambria" pitchFamily="18" charset="0"/>
              </a:rPr>
              <a:t>Course Brochure</a:t>
            </a:r>
            <a:endParaRPr lang="da-DK" sz="2800" b="1" dirty="0">
              <a:solidFill>
                <a:schemeClr val="bg1"/>
              </a:solidFill>
              <a:effectLst>
                <a:innerShdw blurRad="63500" dist="50800" dir="16200000">
                  <a:prstClr val="black">
                    <a:alpha val="50000"/>
                  </a:prstClr>
                </a:innerShdw>
              </a:effectLst>
              <a:latin typeface="Cambria" pitchFamily="18" charset="0"/>
            </a:endParaRPr>
          </a:p>
        </p:txBody>
      </p:sp>
      <p:pic>
        <p:nvPicPr>
          <p:cNvPr id="2050" name="Picture 2" descr="D:\Blogs\products\financial modeling\img\fin-school-msg1.1.png"/>
          <p:cNvPicPr>
            <a:picLocks noChangeAspect="1" noChangeArrowheads="1"/>
          </p:cNvPicPr>
          <p:nvPr/>
        </p:nvPicPr>
        <p:blipFill>
          <a:blip r:embed="rId2" cstate="print"/>
          <a:srcRect/>
          <a:stretch>
            <a:fillRect/>
          </a:stretch>
        </p:blipFill>
        <p:spPr bwMode="auto">
          <a:xfrm>
            <a:off x="2100540" y="2636912"/>
            <a:ext cx="4876800" cy="7334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Trainings Conducted …,</a:t>
            </a:r>
            <a:endParaRPr lang="en-US" dirty="0"/>
          </a:p>
        </p:txBody>
      </p:sp>
      <p:sp>
        <p:nvSpPr>
          <p:cNvPr id="4" name="Content Placeholder 2"/>
          <p:cNvSpPr txBox="1">
            <a:spLocks/>
          </p:cNvSpPr>
          <p:nvPr/>
        </p:nvSpPr>
        <p:spPr bwMode="auto">
          <a:xfrm>
            <a:off x="6447124" y="4887510"/>
            <a:ext cx="2443485" cy="1360667"/>
          </a:xfrm>
          <a:prstGeom prst="rect">
            <a:avLst/>
          </a:prstGeom>
          <a:noFill/>
          <a:ln w="3175">
            <a:noFill/>
            <a:miter lim="800000"/>
            <a:headEnd/>
            <a:tailEnd/>
          </a:ln>
        </p:spPr>
        <p:txBody>
          <a:bodyPr vert="horz" wrap="square" lIns="0" tIns="45718" rIns="0" bIns="45718" numCol="1" anchor="t" anchorCtr="0" compatLnSpc="1">
            <a:prstTxWarp prst="textNoShape">
              <a:avLst/>
            </a:prstTxWarp>
          </a:bodyPr>
          <a:lstStyle/>
          <a:p>
            <a:pPr marL="227417" indent="-227417" algn="ctr">
              <a:spcBef>
                <a:spcPct val="20000"/>
              </a:spcBef>
              <a:buClr>
                <a:srgbClr val="000000"/>
              </a:buClr>
              <a:buSzPct val="100000"/>
            </a:pPr>
            <a:r>
              <a:rPr lang="en-US" sz="1100" b="1" kern="0" dirty="0" smtClean="0">
                <a:solidFill>
                  <a:srgbClr val="000000"/>
                </a:solidFill>
                <a:latin typeface="+mj-lt"/>
              </a:rPr>
              <a:t>HSBC (2009)</a:t>
            </a:r>
          </a:p>
          <a:p>
            <a:pPr marL="227417" indent="-227417" algn="ctr">
              <a:spcBef>
                <a:spcPct val="20000"/>
              </a:spcBef>
              <a:buClr>
                <a:srgbClr val="000000"/>
              </a:buClr>
              <a:buSzPct val="100000"/>
            </a:pPr>
            <a:r>
              <a:rPr lang="en-US" sz="1100" b="1" kern="0" dirty="0" smtClean="0">
                <a:solidFill>
                  <a:srgbClr val="000000"/>
                </a:solidFill>
                <a:latin typeface="+mj-lt"/>
              </a:rPr>
              <a:t>Analysts of the global </a:t>
            </a:r>
          </a:p>
          <a:p>
            <a:pPr marL="227417" indent="-227417" algn="ctr">
              <a:spcBef>
                <a:spcPct val="20000"/>
              </a:spcBef>
              <a:buClr>
                <a:srgbClr val="000000"/>
              </a:buClr>
              <a:buSzPct val="100000"/>
            </a:pPr>
            <a:r>
              <a:rPr lang="en-US" sz="1100" b="1" kern="0" dirty="0" smtClean="0">
                <a:solidFill>
                  <a:srgbClr val="000000"/>
                </a:solidFill>
                <a:latin typeface="+mj-lt"/>
              </a:rPr>
              <a:t>investment baking team were</a:t>
            </a:r>
          </a:p>
          <a:p>
            <a:pPr marL="227417" indent="-227417" algn="ctr">
              <a:spcBef>
                <a:spcPct val="20000"/>
              </a:spcBef>
              <a:buClr>
                <a:srgbClr val="000000"/>
              </a:buClr>
              <a:buSzPct val="100000"/>
            </a:pPr>
            <a:r>
              <a:rPr lang="en-US" sz="1100" b="1" kern="0" dirty="0" smtClean="0">
                <a:solidFill>
                  <a:srgbClr val="000000"/>
                </a:solidFill>
                <a:latin typeface="+mj-lt"/>
              </a:rPr>
              <a:t> trained on advanced Excel </a:t>
            </a:r>
            <a:endParaRPr lang="en-US" sz="1100" kern="0" dirty="0">
              <a:solidFill>
                <a:srgbClr val="000000"/>
              </a:solidFill>
              <a:latin typeface="+mj-lt"/>
            </a:endParaRPr>
          </a:p>
        </p:txBody>
      </p:sp>
      <p:cxnSp>
        <p:nvCxnSpPr>
          <p:cNvPr id="5" name="Straight Connector 4"/>
          <p:cNvCxnSpPr/>
          <p:nvPr/>
        </p:nvCxnSpPr>
        <p:spPr bwMode="auto">
          <a:xfrm rot="5400000">
            <a:off x="507148" y="3563855"/>
            <a:ext cx="4858691" cy="15134"/>
          </a:xfrm>
          <a:prstGeom prst="line">
            <a:avLst/>
          </a:prstGeom>
          <a:solidFill>
            <a:schemeClr val="accent1"/>
          </a:solidFill>
          <a:ln w="3175" cap="flat" cmpd="sng" algn="ctr">
            <a:solidFill>
              <a:schemeClr val="bg1">
                <a:lumMod val="85000"/>
              </a:schemeClr>
            </a:solidFill>
            <a:prstDash val="solid"/>
            <a:round/>
            <a:headEnd type="none" w="med" len="med"/>
            <a:tailEnd type="none" w="med" len="med"/>
          </a:ln>
          <a:effectLst/>
        </p:spPr>
      </p:cxnSp>
      <p:cxnSp>
        <p:nvCxnSpPr>
          <p:cNvPr id="6" name="Straight Connector 5"/>
          <p:cNvCxnSpPr/>
          <p:nvPr/>
        </p:nvCxnSpPr>
        <p:spPr bwMode="auto">
          <a:xfrm rot="5400000">
            <a:off x="3611278" y="3530840"/>
            <a:ext cx="4787972" cy="9008"/>
          </a:xfrm>
          <a:prstGeom prst="line">
            <a:avLst/>
          </a:prstGeom>
          <a:solidFill>
            <a:schemeClr val="accent1"/>
          </a:solidFill>
          <a:ln w="3175" cap="flat" cmpd="sng" algn="ctr">
            <a:solidFill>
              <a:schemeClr val="bg1">
                <a:lumMod val="85000"/>
              </a:schemeClr>
            </a:solidFill>
            <a:prstDash val="solid"/>
            <a:round/>
            <a:headEnd type="none" w="med" len="med"/>
            <a:tailEnd type="none" w="med" len="med"/>
          </a:ln>
          <a:effectLst/>
        </p:spPr>
      </p:cxnSp>
      <p:cxnSp>
        <p:nvCxnSpPr>
          <p:cNvPr id="7" name="Straight Connector 6"/>
          <p:cNvCxnSpPr/>
          <p:nvPr/>
        </p:nvCxnSpPr>
        <p:spPr bwMode="auto">
          <a:xfrm>
            <a:off x="142908" y="3427560"/>
            <a:ext cx="8821580" cy="1440"/>
          </a:xfrm>
          <a:prstGeom prst="line">
            <a:avLst/>
          </a:prstGeom>
          <a:solidFill>
            <a:schemeClr val="accent1"/>
          </a:solidFill>
          <a:ln w="3175" cap="flat" cmpd="sng" algn="ctr">
            <a:solidFill>
              <a:schemeClr val="bg1">
                <a:lumMod val="85000"/>
              </a:schemeClr>
            </a:solidFill>
            <a:prstDash val="solid"/>
            <a:round/>
            <a:headEnd type="none" w="med" len="med"/>
            <a:tailEnd type="none" w="med" len="med"/>
          </a:ln>
          <a:effectLst/>
        </p:spPr>
      </p:cxnSp>
      <p:sp>
        <p:nvSpPr>
          <p:cNvPr id="8" name="TextBox 7"/>
          <p:cNvSpPr txBox="1"/>
          <p:nvPr/>
        </p:nvSpPr>
        <p:spPr>
          <a:xfrm>
            <a:off x="7402742" y="6032453"/>
            <a:ext cx="1710439" cy="254067"/>
          </a:xfrm>
          <a:prstGeom prst="rect">
            <a:avLst/>
          </a:prstGeom>
          <a:noFill/>
        </p:spPr>
        <p:txBody>
          <a:bodyPr wrap="square" lIns="83969" tIns="41985" rIns="83969" bIns="41985" rtlCol="0">
            <a:spAutoFit/>
          </a:bodyPr>
          <a:lstStyle/>
          <a:p>
            <a:pPr algn="ctr"/>
            <a:r>
              <a:rPr lang="en-US" sz="1100" b="1" i="1" dirty="0" smtClean="0">
                <a:latin typeface="+mj-lt"/>
              </a:rPr>
              <a:t>*Indicative List</a:t>
            </a:r>
            <a:endParaRPr lang="en-US" sz="1100" b="1" i="1" dirty="0">
              <a:latin typeface="+mj-lt"/>
            </a:endParaRPr>
          </a:p>
        </p:txBody>
      </p:sp>
      <p:pic>
        <p:nvPicPr>
          <p:cNvPr id="9" name="Picture 2" descr="http://theunknownentrepreneur.files.wordpress.com/2009/01/hsbc.jpg"/>
          <p:cNvPicPr>
            <a:picLocks noChangeAspect="1" noChangeArrowheads="1"/>
          </p:cNvPicPr>
          <p:nvPr/>
        </p:nvPicPr>
        <p:blipFill>
          <a:blip r:embed="rId2" cstate="print"/>
          <a:srcRect/>
          <a:stretch>
            <a:fillRect/>
          </a:stretch>
        </p:blipFill>
        <p:spPr bwMode="auto">
          <a:xfrm>
            <a:off x="7036077" y="4049309"/>
            <a:ext cx="1673369" cy="647936"/>
          </a:xfrm>
          <a:prstGeom prst="rect">
            <a:avLst/>
          </a:prstGeom>
          <a:noFill/>
        </p:spPr>
      </p:pic>
      <p:sp>
        <p:nvSpPr>
          <p:cNvPr id="10" name="Content Placeholder 2"/>
          <p:cNvSpPr txBox="1">
            <a:spLocks/>
          </p:cNvSpPr>
          <p:nvPr/>
        </p:nvSpPr>
        <p:spPr bwMode="auto">
          <a:xfrm>
            <a:off x="6462000" y="2002843"/>
            <a:ext cx="2443485" cy="1360667"/>
          </a:xfrm>
          <a:prstGeom prst="rect">
            <a:avLst/>
          </a:prstGeom>
          <a:noFill/>
          <a:ln w="3175">
            <a:noFill/>
            <a:miter lim="800000"/>
            <a:headEnd/>
            <a:tailEnd/>
          </a:ln>
        </p:spPr>
        <p:txBody>
          <a:bodyPr vert="horz" wrap="square" lIns="0" tIns="45718" rIns="0" bIns="45718" numCol="1" anchor="t" anchorCtr="0" compatLnSpc="1">
            <a:prstTxWarp prst="textNoShape">
              <a:avLst/>
            </a:prstTxWarp>
          </a:bodyPr>
          <a:lstStyle/>
          <a:p>
            <a:pPr marL="227417" indent="-227417" algn="ctr">
              <a:spcBef>
                <a:spcPct val="20000"/>
              </a:spcBef>
              <a:buClr>
                <a:srgbClr val="000000"/>
              </a:buClr>
              <a:buSzPct val="100000"/>
            </a:pPr>
            <a:r>
              <a:rPr lang="en-US" sz="1100" b="1" kern="0" dirty="0" smtClean="0">
                <a:solidFill>
                  <a:srgbClr val="000000"/>
                </a:solidFill>
                <a:latin typeface="+mj-lt"/>
              </a:rPr>
              <a:t>Mizuho (2010)</a:t>
            </a:r>
          </a:p>
          <a:p>
            <a:pPr marL="227417" indent="-227417" algn="ctr">
              <a:spcBef>
                <a:spcPct val="20000"/>
              </a:spcBef>
              <a:buClr>
                <a:srgbClr val="000000"/>
              </a:buClr>
              <a:buSzPct val="100000"/>
            </a:pPr>
            <a:r>
              <a:rPr lang="en-US" sz="1100" b="1" kern="0" dirty="0" smtClean="0">
                <a:solidFill>
                  <a:srgbClr val="000000"/>
                </a:solidFill>
                <a:latin typeface="+mj-lt"/>
              </a:rPr>
              <a:t>Financial </a:t>
            </a:r>
            <a:r>
              <a:rPr lang="en-US" sz="1100" b="1" kern="0" dirty="0">
                <a:solidFill>
                  <a:srgbClr val="000000"/>
                </a:solidFill>
                <a:latin typeface="+mj-lt"/>
              </a:rPr>
              <a:t>Modeling in </a:t>
            </a:r>
            <a:r>
              <a:rPr lang="en-US" sz="1100" b="1" kern="0" dirty="0" smtClean="0">
                <a:solidFill>
                  <a:srgbClr val="000000"/>
                </a:solidFill>
                <a:latin typeface="+mj-lt"/>
              </a:rPr>
              <a:t>Excel</a:t>
            </a:r>
            <a:endParaRPr lang="en-US" sz="1100" b="1" kern="0" dirty="0">
              <a:solidFill>
                <a:srgbClr val="000000"/>
              </a:solidFill>
              <a:latin typeface="+mj-lt"/>
            </a:endParaRPr>
          </a:p>
          <a:p>
            <a:pPr marL="227417" indent="-227417" algn="ctr">
              <a:spcBef>
                <a:spcPct val="20000"/>
              </a:spcBef>
              <a:buClr>
                <a:srgbClr val="000000"/>
              </a:buClr>
              <a:buSzPct val="100000"/>
            </a:pPr>
            <a:r>
              <a:rPr lang="en-US" sz="1100" kern="0" dirty="0" smtClean="0">
                <a:solidFill>
                  <a:srgbClr val="000000"/>
                </a:solidFill>
                <a:latin typeface="+mj-lt"/>
              </a:rPr>
              <a:t>Bankers were using excel models that they could not understand. Conducted financial modeling in Excel trainings to </a:t>
            </a:r>
            <a:r>
              <a:rPr lang="en-US" sz="1100" kern="0" dirty="0">
                <a:solidFill>
                  <a:srgbClr val="000000"/>
                </a:solidFill>
                <a:latin typeface="+mj-lt"/>
              </a:rPr>
              <a:t>bridge the gap</a:t>
            </a:r>
          </a:p>
        </p:txBody>
      </p:sp>
      <p:pic>
        <p:nvPicPr>
          <p:cNvPr id="11" name="Picture 2"/>
          <p:cNvPicPr>
            <a:picLocks noChangeAspect="1" noChangeArrowheads="1"/>
          </p:cNvPicPr>
          <p:nvPr/>
        </p:nvPicPr>
        <p:blipFill>
          <a:blip r:embed="rId3" cstate="print"/>
          <a:srcRect/>
          <a:stretch>
            <a:fillRect/>
          </a:stretch>
        </p:blipFill>
        <p:spPr bwMode="auto">
          <a:xfrm>
            <a:off x="7036077" y="1382309"/>
            <a:ext cx="1160585" cy="419100"/>
          </a:xfrm>
          <a:prstGeom prst="rect">
            <a:avLst/>
          </a:prstGeom>
          <a:noFill/>
          <a:ln w="9525">
            <a:noFill/>
            <a:miter lim="800000"/>
            <a:headEnd/>
            <a:tailEnd/>
          </a:ln>
          <a:effectLst/>
        </p:spPr>
      </p:pic>
      <p:pic>
        <p:nvPicPr>
          <p:cNvPr id="12" name="Picture 2" descr="F:\pictures\Logos\BOfA.gif"/>
          <p:cNvPicPr>
            <a:picLocks noChangeAspect="1" noChangeArrowheads="1"/>
          </p:cNvPicPr>
          <p:nvPr/>
        </p:nvPicPr>
        <p:blipFill>
          <a:blip r:embed="rId4" cstate="print"/>
          <a:srcRect/>
          <a:stretch>
            <a:fillRect/>
          </a:stretch>
        </p:blipFill>
        <p:spPr bwMode="auto">
          <a:xfrm>
            <a:off x="705616" y="1306109"/>
            <a:ext cx="1503485" cy="717354"/>
          </a:xfrm>
          <a:prstGeom prst="rect">
            <a:avLst/>
          </a:prstGeom>
          <a:noFill/>
        </p:spPr>
      </p:pic>
      <p:sp>
        <p:nvSpPr>
          <p:cNvPr id="13" name="Content Placeholder 2"/>
          <p:cNvSpPr txBox="1">
            <a:spLocks/>
          </p:cNvSpPr>
          <p:nvPr/>
        </p:nvSpPr>
        <p:spPr bwMode="auto">
          <a:xfrm>
            <a:off x="353924" y="2002843"/>
            <a:ext cx="2443485" cy="1360667"/>
          </a:xfrm>
          <a:prstGeom prst="rect">
            <a:avLst/>
          </a:prstGeom>
          <a:noFill/>
          <a:ln w="3175">
            <a:noFill/>
            <a:miter lim="800000"/>
            <a:headEnd/>
            <a:tailEnd/>
          </a:ln>
        </p:spPr>
        <p:txBody>
          <a:bodyPr vert="horz" wrap="square" lIns="0" tIns="45718" rIns="0" bIns="45718" numCol="1" anchor="t" anchorCtr="0" compatLnSpc="1">
            <a:prstTxWarp prst="textNoShape">
              <a:avLst/>
            </a:prstTxWarp>
          </a:bodyPr>
          <a:lstStyle/>
          <a:p>
            <a:pPr marL="227417" indent="-227417" algn="ctr">
              <a:spcBef>
                <a:spcPct val="20000"/>
              </a:spcBef>
              <a:buClr>
                <a:srgbClr val="000000"/>
              </a:buClr>
              <a:buSzPct val="100000"/>
            </a:pPr>
            <a:r>
              <a:rPr lang="en-US" sz="1100" b="1" kern="0" dirty="0" smtClean="0">
                <a:solidFill>
                  <a:srgbClr val="000000"/>
                </a:solidFill>
                <a:latin typeface="+mj-lt"/>
              </a:rPr>
              <a:t>Bank Of America </a:t>
            </a:r>
          </a:p>
          <a:p>
            <a:pPr marL="227417" indent="-227417" algn="ctr">
              <a:spcBef>
                <a:spcPct val="20000"/>
              </a:spcBef>
              <a:buClr>
                <a:srgbClr val="000000"/>
              </a:buClr>
              <a:buSzPct val="100000"/>
            </a:pPr>
            <a:r>
              <a:rPr lang="en-US" sz="1100" b="1" kern="0" dirty="0" smtClean="0">
                <a:solidFill>
                  <a:srgbClr val="000000"/>
                </a:solidFill>
                <a:latin typeface="+mj-lt"/>
              </a:rPr>
              <a:t>Continuum Solutions </a:t>
            </a:r>
            <a:r>
              <a:rPr lang="en-US" sz="1100" b="1" kern="0" dirty="0">
                <a:solidFill>
                  <a:srgbClr val="000000"/>
                </a:solidFill>
                <a:latin typeface="+mj-lt"/>
              </a:rPr>
              <a:t>(</a:t>
            </a:r>
            <a:r>
              <a:rPr lang="en-US" sz="1100" b="1" kern="0" dirty="0" smtClean="0">
                <a:solidFill>
                  <a:srgbClr val="000000"/>
                </a:solidFill>
                <a:latin typeface="+mj-lt"/>
              </a:rPr>
              <a:t>2010)</a:t>
            </a:r>
          </a:p>
          <a:p>
            <a:pPr marL="227417" indent="-227417" algn="ctr">
              <a:spcBef>
                <a:spcPct val="20000"/>
              </a:spcBef>
              <a:buClr>
                <a:srgbClr val="000000"/>
              </a:buClr>
              <a:buSzPct val="100000"/>
            </a:pPr>
            <a:r>
              <a:rPr lang="en-US" sz="1100" b="1" kern="0" dirty="0" smtClean="0">
                <a:solidFill>
                  <a:srgbClr val="000000"/>
                </a:solidFill>
                <a:latin typeface="+mj-lt"/>
              </a:rPr>
              <a:t>Financial </a:t>
            </a:r>
            <a:r>
              <a:rPr lang="en-US" sz="1100" b="1" kern="0" dirty="0">
                <a:solidFill>
                  <a:srgbClr val="000000"/>
                </a:solidFill>
                <a:latin typeface="+mj-lt"/>
              </a:rPr>
              <a:t>Modeling in </a:t>
            </a:r>
            <a:r>
              <a:rPr lang="en-US" sz="1100" b="1" kern="0" dirty="0" smtClean="0">
                <a:solidFill>
                  <a:srgbClr val="000000"/>
                </a:solidFill>
                <a:latin typeface="+mj-lt"/>
              </a:rPr>
              <a:t>Excel</a:t>
            </a:r>
            <a:endParaRPr lang="en-US" sz="1100" b="1" kern="0" dirty="0">
              <a:solidFill>
                <a:srgbClr val="000000"/>
              </a:solidFill>
              <a:latin typeface="+mj-lt"/>
            </a:endParaRPr>
          </a:p>
          <a:p>
            <a:pPr marL="227417" indent="-227417" algn="ctr">
              <a:spcBef>
                <a:spcPct val="20000"/>
              </a:spcBef>
              <a:buClr>
                <a:srgbClr val="000000"/>
              </a:buClr>
              <a:buSzPct val="100000"/>
            </a:pPr>
            <a:r>
              <a:rPr lang="en-US" sz="1100" kern="0" dirty="0" smtClean="0">
                <a:solidFill>
                  <a:srgbClr val="000000"/>
                </a:solidFill>
                <a:latin typeface="+mj-lt"/>
              </a:rPr>
              <a:t>Associates were trained on valuation and mergers and acquisitions</a:t>
            </a:r>
            <a:endParaRPr lang="en-US" sz="1100" kern="0" dirty="0">
              <a:solidFill>
                <a:srgbClr val="000000"/>
              </a:solidFill>
              <a:latin typeface="+mj-lt"/>
            </a:endParaRPr>
          </a:p>
        </p:txBody>
      </p:sp>
      <p:pic>
        <p:nvPicPr>
          <p:cNvPr id="14" name="Picture 3" descr="F:\pictures\Logos\jp-morgan-chase.jpg"/>
          <p:cNvPicPr>
            <a:picLocks noChangeAspect="1" noChangeArrowheads="1"/>
          </p:cNvPicPr>
          <p:nvPr/>
        </p:nvPicPr>
        <p:blipFill>
          <a:blip r:embed="rId5" cstate="print"/>
          <a:srcRect/>
          <a:stretch>
            <a:fillRect/>
          </a:stretch>
        </p:blipFill>
        <p:spPr bwMode="auto">
          <a:xfrm>
            <a:off x="3730170" y="1306109"/>
            <a:ext cx="1607736" cy="457200"/>
          </a:xfrm>
          <a:prstGeom prst="rect">
            <a:avLst/>
          </a:prstGeom>
          <a:noFill/>
        </p:spPr>
      </p:pic>
      <p:sp>
        <p:nvSpPr>
          <p:cNvPr id="15" name="Content Placeholder 2"/>
          <p:cNvSpPr txBox="1">
            <a:spLocks/>
          </p:cNvSpPr>
          <p:nvPr/>
        </p:nvSpPr>
        <p:spPr bwMode="auto">
          <a:xfrm>
            <a:off x="3237801" y="2002843"/>
            <a:ext cx="2443485" cy="1360667"/>
          </a:xfrm>
          <a:prstGeom prst="rect">
            <a:avLst/>
          </a:prstGeom>
          <a:noFill/>
          <a:ln w="3175">
            <a:noFill/>
            <a:miter lim="800000"/>
            <a:headEnd/>
            <a:tailEnd/>
          </a:ln>
        </p:spPr>
        <p:txBody>
          <a:bodyPr vert="horz" wrap="square" lIns="0" tIns="45718" rIns="0" bIns="45718" numCol="1" anchor="t" anchorCtr="0" compatLnSpc="1">
            <a:prstTxWarp prst="textNoShape">
              <a:avLst/>
            </a:prstTxWarp>
          </a:bodyPr>
          <a:lstStyle/>
          <a:p>
            <a:pPr marL="227417" indent="-227417" algn="ctr">
              <a:spcBef>
                <a:spcPct val="20000"/>
              </a:spcBef>
              <a:buClr>
                <a:srgbClr val="000000"/>
              </a:buClr>
              <a:buSzPct val="100000"/>
            </a:pPr>
            <a:r>
              <a:rPr lang="en-US" sz="1100" b="1" kern="0" dirty="0" smtClean="0">
                <a:solidFill>
                  <a:srgbClr val="000000"/>
                </a:solidFill>
                <a:latin typeface="+mj-lt"/>
              </a:rPr>
              <a:t>J. P. Morgan (2010)</a:t>
            </a:r>
          </a:p>
          <a:p>
            <a:pPr marL="227417" indent="-227417" algn="ctr">
              <a:spcBef>
                <a:spcPct val="20000"/>
              </a:spcBef>
              <a:buClr>
                <a:srgbClr val="000000"/>
              </a:buClr>
              <a:buSzPct val="100000"/>
            </a:pPr>
            <a:r>
              <a:rPr lang="en-US" sz="1100" b="1" kern="0" dirty="0" smtClean="0">
                <a:solidFill>
                  <a:srgbClr val="000000"/>
                </a:solidFill>
                <a:latin typeface="+mj-lt"/>
              </a:rPr>
              <a:t>Financial </a:t>
            </a:r>
            <a:r>
              <a:rPr lang="en-US" sz="1100" b="1" kern="0" dirty="0">
                <a:solidFill>
                  <a:srgbClr val="000000"/>
                </a:solidFill>
                <a:latin typeface="+mj-lt"/>
              </a:rPr>
              <a:t>Modeling in </a:t>
            </a:r>
            <a:r>
              <a:rPr lang="en-US" sz="1100" b="1" kern="0" dirty="0" smtClean="0">
                <a:solidFill>
                  <a:srgbClr val="000000"/>
                </a:solidFill>
                <a:latin typeface="+mj-lt"/>
              </a:rPr>
              <a:t>Excel</a:t>
            </a:r>
            <a:endParaRPr lang="en-US" sz="1100" b="1" kern="0" dirty="0">
              <a:solidFill>
                <a:srgbClr val="000000"/>
              </a:solidFill>
              <a:latin typeface="+mj-lt"/>
            </a:endParaRPr>
          </a:p>
          <a:p>
            <a:pPr marL="227417" indent="-227417" algn="ctr">
              <a:spcBef>
                <a:spcPct val="20000"/>
              </a:spcBef>
              <a:buClr>
                <a:srgbClr val="000000"/>
              </a:buClr>
              <a:buSzPct val="100000"/>
            </a:pPr>
            <a:r>
              <a:rPr lang="en-US" sz="1100" kern="0" dirty="0" smtClean="0">
                <a:solidFill>
                  <a:srgbClr val="000000"/>
                </a:solidFill>
                <a:latin typeface="+mj-lt"/>
              </a:rPr>
              <a:t>The Real Assets Group were trained in Excel for infrastructure and real-estate modeling</a:t>
            </a:r>
            <a:endParaRPr lang="en-US" sz="1100" kern="0" dirty="0">
              <a:solidFill>
                <a:srgbClr val="000000"/>
              </a:solidFill>
              <a:latin typeface="+mj-lt"/>
            </a:endParaRPr>
          </a:p>
        </p:txBody>
      </p:sp>
      <p:pic>
        <p:nvPicPr>
          <p:cNvPr id="16" name="Picture 2" descr="http://iimjoka.batchmates.com/photos/rcenterphotos/logo/LOGO4.gif"/>
          <p:cNvPicPr>
            <a:picLocks noChangeAspect="1" noChangeArrowheads="1"/>
          </p:cNvPicPr>
          <p:nvPr/>
        </p:nvPicPr>
        <p:blipFill>
          <a:blip r:embed="rId6" cstate="print"/>
          <a:srcRect/>
          <a:stretch>
            <a:fillRect/>
          </a:stretch>
        </p:blipFill>
        <p:spPr bwMode="auto">
          <a:xfrm>
            <a:off x="785818" y="3668309"/>
            <a:ext cx="1010992" cy="971905"/>
          </a:xfrm>
          <a:prstGeom prst="rect">
            <a:avLst/>
          </a:prstGeom>
          <a:noFill/>
        </p:spPr>
      </p:pic>
      <p:sp>
        <p:nvSpPr>
          <p:cNvPr id="17" name="Content Placeholder 2"/>
          <p:cNvSpPr txBox="1">
            <a:spLocks/>
          </p:cNvSpPr>
          <p:nvPr/>
        </p:nvSpPr>
        <p:spPr bwMode="auto">
          <a:xfrm>
            <a:off x="322573" y="4705008"/>
            <a:ext cx="2382398" cy="1360667"/>
          </a:xfrm>
          <a:prstGeom prst="rect">
            <a:avLst/>
          </a:prstGeom>
          <a:noFill/>
          <a:ln w="3175">
            <a:noFill/>
            <a:miter lim="800000"/>
            <a:headEnd/>
            <a:tailEnd/>
          </a:ln>
        </p:spPr>
        <p:txBody>
          <a:bodyPr vert="horz" wrap="square" lIns="0" tIns="45718" rIns="0" bIns="45718" numCol="1" anchor="t" anchorCtr="0" compatLnSpc="1">
            <a:prstTxWarp prst="textNoShape">
              <a:avLst/>
            </a:prstTxWarp>
          </a:bodyPr>
          <a:lstStyle/>
          <a:p>
            <a:pPr marL="227417" indent="-227417" algn="ctr" defTabSz="839694" eaLnBrk="0" hangingPunct="0">
              <a:spcBef>
                <a:spcPct val="20000"/>
              </a:spcBef>
              <a:buClr>
                <a:srgbClr val="000000"/>
              </a:buClr>
              <a:buSzPct val="100000"/>
              <a:defRPr/>
            </a:pPr>
            <a:r>
              <a:rPr lang="en-US" sz="1100" b="1" kern="0" dirty="0" smtClean="0">
                <a:solidFill>
                  <a:srgbClr val="000000"/>
                </a:solidFill>
                <a:latin typeface="+mj-lt"/>
              </a:rPr>
              <a:t>IIM Calcutta (2010) </a:t>
            </a:r>
          </a:p>
          <a:p>
            <a:pPr marL="227417" indent="-227417" algn="ctr" defTabSz="839694" eaLnBrk="0" hangingPunct="0">
              <a:spcBef>
                <a:spcPct val="20000"/>
              </a:spcBef>
              <a:buClr>
                <a:srgbClr val="000000"/>
              </a:buClr>
              <a:buSzPct val="100000"/>
              <a:defRPr/>
            </a:pPr>
            <a:r>
              <a:rPr lang="en-US" sz="1000" b="1" kern="0" dirty="0" smtClean="0">
                <a:solidFill>
                  <a:srgbClr val="000000"/>
                </a:solidFill>
                <a:latin typeface="+mj-lt"/>
              </a:rPr>
              <a:t>Financial Modeling in Excel</a:t>
            </a:r>
          </a:p>
          <a:p>
            <a:pPr algn="ctr" defTabSz="839694" eaLnBrk="0" hangingPunct="0">
              <a:spcBef>
                <a:spcPct val="20000"/>
              </a:spcBef>
              <a:buClr>
                <a:srgbClr val="000000"/>
              </a:buClr>
              <a:buSzPct val="100000"/>
              <a:defRPr/>
            </a:pPr>
            <a:r>
              <a:rPr lang="en-US" sz="1000" kern="0" dirty="0" smtClean="0">
                <a:solidFill>
                  <a:srgbClr val="000000"/>
                </a:solidFill>
                <a:latin typeface="+mj-lt"/>
              </a:rPr>
              <a:t>Students about to go for internships and join jobs found a gap in their grasp of knowledge of excel for financial modeling. Conducted training for 75+ students  with an average rating of 4.5+</a:t>
            </a:r>
          </a:p>
        </p:txBody>
      </p:sp>
      <p:sp>
        <p:nvSpPr>
          <p:cNvPr id="18" name="Content Placeholder 2"/>
          <p:cNvSpPr txBox="1">
            <a:spLocks/>
          </p:cNvSpPr>
          <p:nvPr/>
        </p:nvSpPr>
        <p:spPr bwMode="auto">
          <a:xfrm>
            <a:off x="3332642" y="4668441"/>
            <a:ext cx="2382398" cy="1360667"/>
          </a:xfrm>
          <a:prstGeom prst="rect">
            <a:avLst/>
          </a:prstGeom>
          <a:noFill/>
          <a:ln w="3175">
            <a:noFill/>
            <a:miter lim="800000"/>
            <a:headEnd/>
            <a:tailEnd/>
          </a:ln>
        </p:spPr>
        <p:txBody>
          <a:bodyPr vert="horz" wrap="square" lIns="0" tIns="45718" rIns="0" bIns="45718" numCol="1" anchor="t" anchorCtr="0" compatLnSpc="1">
            <a:prstTxWarp prst="textNoShape">
              <a:avLst/>
            </a:prstTxWarp>
          </a:bodyPr>
          <a:lstStyle/>
          <a:p>
            <a:pPr marL="227417" indent="-227417" algn="ctr" defTabSz="839694" eaLnBrk="0" hangingPunct="0">
              <a:spcBef>
                <a:spcPct val="20000"/>
              </a:spcBef>
              <a:buClr>
                <a:srgbClr val="000000"/>
              </a:buClr>
              <a:buSzPct val="100000"/>
              <a:defRPr/>
            </a:pPr>
            <a:r>
              <a:rPr lang="en-US" sz="1100" b="1" kern="0" dirty="0" smtClean="0">
                <a:solidFill>
                  <a:srgbClr val="000000"/>
                </a:solidFill>
                <a:latin typeface="+mj-lt"/>
              </a:rPr>
              <a:t>FMS Delhi (2010) </a:t>
            </a:r>
          </a:p>
          <a:p>
            <a:pPr marL="227417" indent="-227417" algn="ctr" defTabSz="839694" eaLnBrk="0" hangingPunct="0">
              <a:spcBef>
                <a:spcPct val="20000"/>
              </a:spcBef>
              <a:buClr>
                <a:srgbClr val="000000"/>
              </a:buClr>
              <a:buSzPct val="100000"/>
              <a:defRPr/>
            </a:pPr>
            <a:r>
              <a:rPr lang="en-US" sz="1000" b="1" kern="0" dirty="0" smtClean="0">
                <a:solidFill>
                  <a:srgbClr val="000000"/>
                </a:solidFill>
                <a:latin typeface="+mj-lt"/>
              </a:rPr>
              <a:t>Financial Modeling in Excel</a:t>
            </a:r>
          </a:p>
          <a:p>
            <a:pPr algn="ctr" defTabSz="839694" eaLnBrk="0" hangingPunct="0">
              <a:spcBef>
                <a:spcPct val="20000"/>
              </a:spcBef>
              <a:buClr>
                <a:srgbClr val="000000"/>
              </a:buClr>
              <a:buSzPct val="100000"/>
              <a:defRPr/>
            </a:pPr>
            <a:r>
              <a:rPr lang="en-US" sz="1000" kern="0" dirty="0" smtClean="0">
                <a:solidFill>
                  <a:srgbClr val="000000"/>
                </a:solidFill>
                <a:latin typeface="+mj-lt"/>
              </a:rPr>
              <a:t>Final Year MBA students of Faculty of Management Studies, Delhi University were trained in financial modeling so as to prepare them better for a job in finance.</a:t>
            </a:r>
          </a:p>
        </p:txBody>
      </p:sp>
      <p:pic>
        <p:nvPicPr>
          <p:cNvPr id="19" name="Picture 18" descr="F:\Partners\FMS\FMS logo.jpg"/>
          <p:cNvPicPr>
            <a:picLocks noChangeAspect="1" noChangeArrowheads="1"/>
          </p:cNvPicPr>
          <p:nvPr/>
        </p:nvPicPr>
        <p:blipFill>
          <a:blip r:embed="rId7" cstate="print"/>
          <a:srcRect/>
          <a:stretch>
            <a:fillRect/>
          </a:stretch>
        </p:blipFill>
        <p:spPr bwMode="auto">
          <a:xfrm>
            <a:off x="3714776" y="3739747"/>
            <a:ext cx="1317634" cy="57150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Financial Modeling</a:t>
            </a:r>
            <a:endParaRPr lang="da-DK" dirty="0"/>
          </a:p>
        </p:txBody>
      </p:sp>
      <p:sp>
        <p:nvSpPr>
          <p:cNvPr id="3" name="Content Placeholder 2"/>
          <p:cNvSpPr>
            <a:spLocks noGrp="1"/>
          </p:cNvSpPr>
          <p:nvPr>
            <p:ph idx="1"/>
          </p:nvPr>
        </p:nvSpPr>
        <p:spPr>
          <a:xfrm>
            <a:off x="457200" y="2050253"/>
            <a:ext cx="8229600" cy="2757494"/>
          </a:xfrm>
        </p:spPr>
        <p:txBody>
          <a:bodyPr>
            <a:normAutofit fontScale="85000" lnSpcReduction="10000"/>
          </a:bodyPr>
          <a:lstStyle/>
          <a:p>
            <a:pPr algn="ctr">
              <a:lnSpc>
                <a:spcPct val="150000"/>
              </a:lnSpc>
              <a:buNone/>
            </a:pPr>
            <a:r>
              <a:rPr lang="en-US" dirty="0" smtClean="0">
                <a:solidFill>
                  <a:srgbClr val="C00000"/>
                </a:solidFill>
              </a:rPr>
              <a:t>Financial modeling training</a:t>
            </a:r>
            <a:r>
              <a:rPr lang="en-US" dirty="0" smtClean="0"/>
              <a:t> is</a:t>
            </a:r>
          </a:p>
          <a:p>
            <a:pPr algn="ctr">
              <a:lnSpc>
                <a:spcPct val="150000"/>
              </a:lnSpc>
              <a:buNone/>
            </a:pPr>
            <a:r>
              <a:rPr lang="en-US" dirty="0" smtClean="0"/>
              <a:t>an online training program*</a:t>
            </a:r>
          </a:p>
          <a:p>
            <a:pPr algn="ctr">
              <a:lnSpc>
                <a:spcPct val="150000"/>
              </a:lnSpc>
              <a:buNone/>
            </a:pPr>
            <a:r>
              <a:rPr lang="en-US" dirty="0" smtClean="0"/>
              <a:t>that can enable you</a:t>
            </a:r>
          </a:p>
          <a:p>
            <a:pPr algn="ctr">
              <a:lnSpc>
                <a:spcPct val="150000"/>
              </a:lnSpc>
              <a:buNone/>
            </a:pPr>
            <a:r>
              <a:rPr lang="en-US" dirty="0" smtClean="0"/>
              <a:t>to create a complete integrated financial model in excel</a:t>
            </a:r>
            <a:endParaRPr lang="da-DK"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Financial Modeling</a:t>
            </a:r>
            <a:endParaRPr lang="da-DK" dirty="0"/>
          </a:p>
        </p:txBody>
      </p:sp>
      <p:sp>
        <p:nvSpPr>
          <p:cNvPr id="3" name="Content Placeholder 2"/>
          <p:cNvSpPr>
            <a:spLocks noGrp="1"/>
          </p:cNvSpPr>
          <p:nvPr>
            <p:ph idx="1"/>
          </p:nvPr>
        </p:nvSpPr>
        <p:spPr>
          <a:xfrm>
            <a:off x="742952" y="2643182"/>
            <a:ext cx="3186106" cy="1950251"/>
          </a:xfrm>
          <a:solidFill>
            <a:schemeClr val="bg1">
              <a:lumMod val="95000"/>
            </a:schemeClr>
          </a:solidFill>
        </p:spPr>
        <p:txBody>
          <a:bodyPr>
            <a:normAutofit fontScale="47500" lnSpcReduction="20000"/>
          </a:bodyPr>
          <a:lstStyle/>
          <a:p>
            <a:pPr algn="ctr">
              <a:lnSpc>
                <a:spcPct val="150000"/>
              </a:lnSpc>
              <a:buNone/>
            </a:pPr>
            <a:r>
              <a:rPr lang="en-US" dirty="0" smtClean="0">
                <a:solidFill>
                  <a:schemeClr val="tx1">
                    <a:lumMod val="50000"/>
                    <a:lumOff val="50000"/>
                  </a:schemeClr>
                </a:solidFill>
              </a:rPr>
              <a:t>Financial modeling training is</a:t>
            </a:r>
          </a:p>
          <a:p>
            <a:pPr algn="ctr">
              <a:lnSpc>
                <a:spcPct val="150000"/>
              </a:lnSpc>
              <a:buNone/>
            </a:pPr>
            <a:r>
              <a:rPr lang="en-US" b="1" dirty="0" smtClean="0"/>
              <a:t>an online training program</a:t>
            </a:r>
            <a:r>
              <a:rPr lang="en-US" dirty="0" smtClean="0">
                <a:solidFill>
                  <a:schemeClr val="tx1">
                    <a:lumMod val="50000"/>
                    <a:lumOff val="50000"/>
                  </a:schemeClr>
                </a:solidFill>
              </a:rPr>
              <a:t>*</a:t>
            </a:r>
          </a:p>
          <a:p>
            <a:pPr algn="ctr">
              <a:lnSpc>
                <a:spcPct val="150000"/>
              </a:lnSpc>
              <a:buNone/>
            </a:pPr>
            <a:r>
              <a:rPr lang="en-US" dirty="0" smtClean="0">
                <a:solidFill>
                  <a:schemeClr val="tx1">
                    <a:lumMod val="50000"/>
                    <a:lumOff val="50000"/>
                  </a:schemeClr>
                </a:solidFill>
              </a:rPr>
              <a:t>that can enable you</a:t>
            </a:r>
          </a:p>
          <a:p>
            <a:pPr algn="ctr">
              <a:lnSpc>
                <a:spcPct val="150000"/>
              </a:lnSpc>
              <a:buNone/>
            </a:pPr>
            <a:r>
              <a:rPr lang="en-US" dirty="0" smtClean="0">
                <a:solidFill>
                  <a:schemeClr val="tx1">
                    <a:lumMod val="50000"/>
                    <a:lumOff val="50000"/>
                  </a:schemeClr>
                </a:solidFill>
              </a:rPr>
              <a:t>to create a complete integrated financial model in excel</a:t>
            </a:r>
          </a:p>
        </p:txBody>
      </p:sp>
      <p:sp>
        <p:nvSpPr>
          <p:cNvPr id="4" name="Content Placeholder 2"/>
          <p:cNvSpPr txBox="1">
            <a:spLocks/>
          </p:cNvSpPr>
          <p:nvPr/>
        </p:nvSpPr>
        <p:spPr>
          <a:xfrm>
            <a:off x="5243546" y="1450160"/>
            <a:ext cx="3186106" cy="4336294"/>
          </a:xfrm>
          <a:prstGeom prst="rect">
            <a:avLst/>
          </a:prstGeom>
          <a:solidFill>
            <a:schemeClr val="bg1">
              <a:lumMod val="95000"/>
            </a:schemeClr>
          </a:solidFill>
        </p:spPr>
        <p:txBody>
          <a:bodyPr vert="horz" lIns="91440" tIns="45720" rIns="91440" bIns="45720" rtlCol="0" anchor="ctr" anchorCtr="0">
            <a:noAutofit/>
          </a:bodyPr>
          <a:lstStyle/>
          <a:p>
            <a:pPr marL="266700" marR="0" lvl="0" indent="-266700" defTabSz="914400" rtl="0" eaLnBrk="1" fontAlgn="auto" latinLnBrk="0" hangingPunct="1">
              <a:lnSpc>
                <a:spcPct val="150000"/>
              </a:lnSpc>
              <a:spcBef>
                <a:spcPct val="20000"/>
              </a:spcBef>
              <a:spcAft>
                <a:spcPts val="0"/>
              </a:spcAft>
              <a:buClrTx/>
              <a:buSzTx/>
              <a:buFont typeface="Arial" pitchFamily="34" charset="0"/>
              <a:buChar char="•"/>
              <a:tabLst/>
              <a:defRPr/>
            </a:pPr>
            <a:r>
              <a:rPr lang="en-US" noProof="0" dirty="0" smtClean="0"/>
              <a:t>Delivered online</a:t>
            </a:r>
          </a:p>
          <a:p>
            <a:pPr marL="266700" marR="0" lvl="0" indent="-266700" defTabSz="914400" rtl="0" eaLnBrk="1" fontAlgn="auto" latinLnBrk="0" hangingPunct="1">
              <a:lnSpc>
                <a:spcPct val="150000"/>
              </a:lnSpc>
              <a:spcBef>
                <a:spcPct val="20000"/>
              </a:spcBef>
              <a:spcAft>
                <a:spcPts val="0"/>
              </a:spcAft>
              <a:buClrTx/>
              <a:buSzTx/>
              <a:buFont typeface="Arial" pitchFamily="34" charset="0"/>
              <a:buChar char="•"/>
              <a:tabLst/>
              <a:defRPr/>
            </a:pPr>
            <a:r>
              <a:rPr lang="en-US" dirty="0" smtClean="0"/>
              <a:t>Each student gets a secure log-in</a:t>
            </a:r>
          </a:p>
          <a:p>
            <a:pPr marL="266700" marR="0" lvl="0" indent="-266700" defTabSz="914400" rtl="0" eaLnBrk="1" fontAlgn="auto" latinLnBrk="0" hangingPunct="1">
              <a:lnSpc>
                <a:spcPct val="150000"/>
              </a:lnSpc>
              <a:spcBef>
                <a:spcPct val="20000"/>
              </a:spcBef>
              <a:spcAft>
                <a:spcPts val="0"/>
              </a:spcAft>
              <a:buClrTx/>
              <a:buSzTx/>
              <a:buFont typeface="Arial" pitchFamily="34" charset="0"/>
              <a:buChar char="•"/>
              <a:tabLst/>
              <a:defRPr/>
            </a:pPr>
            <a:r>
              <a:rPr lang="en-US" dirty="0" smtClean="0"/>
              <a:t>No-need to be online at a specific time</a:t>
            </a:r>
          </a:p>
          <a:p>
            <a:pPr marL="266700" marR="0" lvl="0" indent="-266700" defTabSz="914400" rtl="0" eaLnBrk="1" fontAlgn="auto" latinLnBrk="0" hangingPunct="1">
              <a:lnSpc>
                <a:spcPct val="150000"/>
              </a:lnSpc>
              <a:spcBef>
                <a:spcPct val="20000"/>
              </a:spcBef>
              <a:spcAft>
                <a:spcPts val="0"/>
              </a:spcAft>
              <a:buClrTx/>
              <a:buSzTx/>
              <a:buFont typeface="Arial" pitchFamily="34" charset="0"/>
              <a:buChar char="•"/>
              <a:tabLst/>
              <a:defRPr/>
            </a:pPr>
            <a:r>
              <a:rPr lang="en-US" dirty="0" smtClean="0"/>
              <a:t>Lessons can be taken repeatedly</a:t>
            </a:r>
            <a:endParaRPr lang="da-DK" dirty="0"/>
          </a:p>
        </p:txBody>
      </p:sp>
      <p:sp>
        <p:nvSpPr>
          <p:cNvPr id="5" name="TextBox 4"/>
          <p:cNvSpPr txBox="1"/>
          <p:nvPr/>
        </p:nvSpPr>
        <p:spPr>
          <a:xfrm>
            <a:off x="4314852" y="3202809"/>
            <a:ext cx="490840" cy="830997"/>
          </a:xfrm>
          <a:prstGeom prst="rect">
            <a:avLst/>
          </a:prstGeom>
          <a:noFill/>
        </p:spPr>
        <p:txBody>
          <a:bodyPr wrap="none" rtlCol="0">
            <a:spAutoFit/>
          </a:bodyPr>
          <a:lstStyle/>
          <a:p>
            <a:r>
              <a:rPr lang="en-US" sz="4800" dirty="0" smtClean="0">
                <a:solidFill>
                  <a:schemeClr val="bg1">
                    <a:lumMod val="85000"/>
                  </a:schemeClr>
                </a:solidFill>
              </a:rPr>
              <a:t>=</a:t>
            </a:r>
            <a:endParaRPr lang="da-DK" sz="48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Financial Modeling</a:t>
            </a:r>
            <a:endParaRPr lang="da-DK" dirty="0"/>
          </a:p>
        </p:txBody>
      </p:sp>
      <p:sp>
        <p:nvSpPr>
          <p:cNvPr id="3" name="Content Placeholder 2"/>
          <p:cNvSpPr>
            <a:spLocks noGrp="1"/>
          </p:cNvSpPr>
          <p:nvPr>
            <p:ph idx="1"/>
          </p:nvPr>
        </p:nvSpPr>
        <p:spPr>
          <a:xfrm>
            <a:off x="742952" y="2643182"/>
            <a:ext cx="3186106" cy="1950251"/>
          </a:xfrm>
          <a:solidFill>
            <a:schemeClr val="bg1">
              <a:lumMod val="95000"/>
            </a:schemeClr>
          </a:solidFill>
        </p:spPr>
        <p:txBody>
          <a:bodyPr>
            <a:normAutofit fontScale="47500" lnSpcReduction="20000"/>
          </a:bodyPr>
          <a:lstStyle/>
          <a:p>
            <a:pPr algn="ctr">
              <a:lnSpc>
                <a:spcPct val="150000"/>
              </a:lnSpc>
              <a:buNone/>
            </a:pPr>
            <a:r>
              <a:rPr lang="en-US" dirty="0" smtClean="0">
                <a:solidFill>
                  <a:schemeClr val="tx1">
                    <a:lumMod val="50000"/>
                    <a:lumOff val="50000"/>
                  </a:schemeClr>
                </a:solidFill>
              </a:rPr>
              <a:t>Financial modeling training is</a:t>
            </a:r>
          </a:p>
          <a:p>
            <a:pPr algn="ctr">
              <a:lnSpc>
                <a:spcPct val="150000"/>
              </a:lnSpc>
              <a:buNone/>
            </a:pPr>
            <a:r>
              <a:rPr lang="en-US" dirty="0" smtClean="0">
                <a:solidFill>
                  <a:schemeClr val="tx1">
                    <a:lumMod val="50000"/>
                    <a:lumOff val="50000"/>
                  </a:schemeClr>
                </a:solidFill>
              </a:rPr>
              <a:t>an online training program*</a:t>
            </a:r>
          </a:p>
          <a:p>
            <a:pPr algn="ctr">
              <a:lnSpc>
                <a:spcPct val="150000"/>
              </a:lnSpc>
              <a:buNone/>
            </a:pPr>
            <a:r>
              <a:rPr lang="en-US" b="1" dirty="0" smtClean="0"/>
              <a:t>that can enable you</a:t>
            </a:r>
          </a:p>
          <a:p>
            <a:pPr algn="ctr">
              <a:lnSpc>
                <a:spcPct val="150000"/>
              </a:lnSpc>
              <a:buNone/>
            </a:pPr>
            <a:r>
              <a:rPr lang="en-US" dirty="0" smtClean="0">
                <a:solidFill>
                  <a:schemeClr val="tx1">
                    <a:lumMod val="50000"/>
                    <a:lumOff val="50000"/>
                  </a:schemeClr>
                </a:solidFill>
              </a:rPr>
              <a:t>to create a complete integrated financial model in excel</a:t>
            </a:r>
          </a:p>
        </p:txBody>
      </p:sp>
      <p:sp>
        <p:nvSpPr>
          <p:cNvPr id="4" name="Content Placeholder 2"/>
          <p:cNvSpPr txBox="1">
            <a:spLocks/>
          </p:cNvSpPr>
          <p:nvPr/>
        </p:nvSpPr>
        <p:spPr>
          <a:xfrm>
            <a:off x="5243546" y="1714488"/>
            <a:ext cx="3186106" cy="4000528"/>
          </a:xfrm>
          <a:prstGeom prst="rect">
            <a:avLst/>
          </a:prstGeom>
          <a:solidFill>
            <a:schemeClr val="bg1">
              <a:lumMod val="95000"/>
            </a:schemeClr>
          </a:solidFill>
        </p:spPr>
        <p:txBody>
          <a:bodyPr vert="horz" lIns="91440" tIns="45720" rIns="91440" bIns="45720" rtlCol="0" anchor="ctr" anchorCtr="0">
            <a:noAutofit/>
          </a:bodyPr>
          <a:lstStyle/>
          <a:p>
            <a:pPr marL="266700" marR="0" lvl="0" indent="-266700" defTabSz="914400" rtl="0" eaLnBrk="1" fontAlgn="auto" latinLnBrk="0" hangingPunct="1">
              <a:lnSpc>
                <a:spcPct val="150000"/>
              </a:lnSpc>
              <a:spcBef>
                <a:spcPct val="20000"/>
              </a:spcBef>
              <a:spcAft>
                <a:spcPts val="0"/>
              </a:spcAft>
              <a:buClrTx/>
              <a:buSzTx/>
              <a:buFont typeface="Arial" pitchFamily="34" charset="0"/>
              <a:buChar char="•"/>
              <a:tabLst/>
              <a:defRPr/>
            </a:pPr>
            <a:r>
              <a:rPr lang="en-US" dirty="0" smtClean="0"/>
              <a:t>Building the model from scratch</a:t>
            </a:r>
          </a:p>
          <a:p>
            <a:pPr marL="266700" marR="0" lvl="0" indent="-266700" defTabSz="914400" rtl="0" eaLnBrk="1" fontAlgn="auto" latinLnBrk="0" hangingPunct="1">
              <a:lnSpc>
                <a:spcPct val="150000"/>
              </a:lnSpc>
              <a:spcBef>
                <a:spcPct val="20000"/>
              </a:spcBef>
              <a:spcAft>
                <a:spcPts val="0"/>
              </a:spcAft>
              <a:buClrTx/>
              <a:buSzTx/>
              <a:buFont typeface="Arial" pitchFamily="34" charset="0"/>
              <a:buChar char="•"/>
              <a:tabLst/>
              <a:defRPr/>
            </a:pPr>
            <a:r>
              <a:rPr lang="en-US" dirty="0" smtClean="0"/>
              <a:t>Step by step tutorials and templates</a:t>
            </a:r>
          </a:p>
          <a:p>
            <a:pPr marL="266700" indent="-266700">
              <a:lnSpc>
                <a:spcPct val="150000"/>
              </a:lnSpc>
              <a:spcBef>
                <a:spcPct val="20000"/>
              </a:spcBef>
              <a:buFont typeface="Arial" pitchFamily="34" charset="0"/>
              <a:buChar char="•"/>
            </a:pPr>
            <a:r>
              <a:rPr lang="en-US" dirty="0" smtClean="0"/>
              <a:t>Practical understanding of financial statements</a:t>
            </a:r>
          </a:p>
          <a:p>
            <a:pPr marL="266700" indent="-266700">
              <a:lnSpc>
                <a:spcPct val="150000"/>
              </a:lnSpc>
              <a:spcBef>
                <a:spcPct val="20000"/>
              </a:spcBef>
              <a:buFont typeface="Arial" pitchFamily="34" charset="0"/>
              <a:buChar char="•"/>
            </a:pPr>
            <a:endParaRPr lang="en-US" sz="1500" dirty="0" smtClean="0">
              <a:solidFill>
                <a:schemeClr val="tx1">
                  <a:lumMod val="50000"/>
                  <a:lumOff val="50000"/>
                </a:schemeClr>
              </a:solidFill>
            </a:endParaRPr>
          </a:p>
        </p:txBody>
      </p:sp>
      <p:sp>
        <p:nvSpPr>
          <p:cNvPr id="5" name="TextBox 4"/>
          <p:cNvSpPr txBox="1"/>
          <p:nvPr/>
        </p:nvSpPr>
        <p:spPr>
          <a:xfrm>
            <a:off x="4314852" y="3202809"/>
            <a:ext cx="490840" cy="830997"/>
          </a:xfrm>
          <a:prstGeom prst="rect">
            <a:avLst/>
          </a:prstGeom>
          <a:noFill/>
        </p:spPr>
        <p:txBody>
          <a:bodyPr wrap="none" rtlCol="0">
            <a:spAutoFit/>
          </a:bodyPr>
          <a:lstStyle/>
          <a:p>
            <a:r>
              <a:rPr lang="en-US" sz="4800" dirty="0" smtClean="0">
                <a:solidFill>
                  <a:schemeClr val="bg1">
                    <a:lumMod val="85000"/>
                  </a:schemeClr>
                </a:solidFill>
              </a:rPr>
              <a:t>=</a:t>
            </a:r>
            <a:endParaRPr lang="da-DK" sz="48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Financial Modeling</a:t>
            </a:r>
            <a:endParaRPr lang="da-DK" dirty="0"/>
          </a:p>
        </p:txBody>
      </p:sp>
      <p:sp>
        <p:nvSpPr>
          <p:cNvPr id="3" name="Content Placeholder 2"/>
          <p:cNvSpPr>
            <a:spLocks noGrp="1"/>
          </p:cNvSpPr>
          <p:nvPr>
            <p:ph idx="1"/>
          </p:nvPr>
        </p:nvSpPr>
        <p:spPr>
          <a:xfrm>
            <a:off x="742952" y="2643182"/>
            <a:ext cx="3186106" cy="1950251"/>
          </a:xfrm>
          <a:solidFill>
            <a:schemeClr val="bg1">
              <a:lumMod val="95000"/>
            </a:schemeClr>
          </a:solidFill>
        </p:spPr>
        <p:txBody>
          <a:bodyPr>
            <a:normAutofit fontScale="47500" lnSpcReduction="20000"/>
          </a:bodyPr>
          <a:lstStyle/>
          <a:p>
            <a:pPr algn="ctr">
              <a:lnSpc>
                <a:spcPct val="150000"/>
              </a:lnSpc>
              <a:buNone/>
            </a:pPr>
            <a:r>
              <a:rPr lang="en-US" dirty="0" smtClean="0">
                <a:solidFill>
                  <a:schemeClr val="tx1">
                    <a:lumMod val="50000"/>
                    <a:lumOff val="50000"/>
                  </a:schemeClr>
                </a:solidFill>
              </a:rPr>
              <a:t>Financial modeling training is</a:t>
            </a:r>
          </a:p>
          <a:p>
            <a:pPr algn="ctr">
              <a:lnSpc>
                <a:spcPct val="150000"/>
              </a:lnSpc>
              <a:buNone/>
            </a:pPr>
            <a:r>
              <a:rPr lang="en-US" dirty="0" smtClean="0">
                <a:solidFill>
                  <a:schemeClr val="tx1">
                    <a:lumMod val="50000"/>
                    <a:lumOff val="50000"/>
                  </a:schemeClr>
                </a:solidFill>
              </a:rPr>
              <a:t>an online training program*</a:t>
            </a:r>
          </a:p>
          <a:p>
            <a:pPr algn="ctr">
              <a:lnSpc>
                <a:spcPct val="150000"/>
              </a:lnSpc>
              <a:buNone/>
            </a:pPr>
            <a:r>
              <a:rPr lang="en-US" dirty="0" smtClean="0">
                <a:solidFill>
                  <a:schemeClr val="tx1">
                    <a:lumMod val="50000"/>
                    <a:lumOff val="50000"/>
                  </a:schemeClr>
                </a:solidFill>
              </a:rPr>
              <a:t>that can enable you</a:t>
            </a:r>
          </a:p>
          <a:p>
            <a:pPr algn="ctr">
              <a:lnSpc>
                <a:spcPct val="150000"/>
              </a:lnSpc>
              <a:buNone/>
            </a:pPr>
            <a:r>
              <a:rPr lang="en-US" b="1" dirty="0" smtClean="0"/>
              <a:t>to create a complete integrated financial model in excel</a:t>
            </a:r>
          </a:p>
        </p:txBody>
      </p:sp>
      <p:sp>
        <p:nvSpPr>
          <p:cNvPr id="4" name="Content Placeholder 2"/>
          <p:cNvSpPr txBox="1">
            <a:spLocks/>
          </p:cNvSpPr>
          <p:nvPr/>
        </p:nvSpPr>
        <p:spPr>
          <a:xfrm>
            <a:off x="5243546" y="1214422"/>
            <a:ext cx="3186106" cy="4786346"/>
          </a:xfrm>
          <a:prstGeom prst="rect">
            <a:avLst/>
          </a:prstGeom>
          <a:solidFill>
            <a:schemeClr val="bg1">
              <a:lumMod val="95000"/>
            </a:schemeClr>
          </a:solidFill>
        </p:spPr>
        <p:txBody>
          <a:bodyPr vert="horz" lIns="91440" tIns="45720" rIns="91440" bIns="45720" rtlCol="0" anchor="ctr" anchorCtr="0">
            <a:noAutofit/>
          </a:bodyPr>
          <a:lstStyle/>
          <a:p>
            <a:pPr marL="266700" marR="0" lvl="0" indent="-266700" defTabSz="914400" rtl="0" eaLnBrk="1" fontAlgn="auto" latinLnBrk="0" hangingPunct="1">
              <a:lnSpc>
                <a:spcPct val="150000"/>
              </a:lnSpc>
              <a:spcBef>
                <a:spcPct val="20000"/>
              </a:spcBef>
              <a:spcAft>
                <a:spcPts val="0"/>
              </a:spcAft>
              <a:buClrTx/>
              <a:buSzTx/>
              <a:buFont typeface="Arial" pitchFamily="34" charset="0"/>
              <a:buChar char="•"/>
              <a:tabLst/>
              <a:defRPr/>
            </a:pPr>
            <a:r>
              <a:rPr lang="en-US" sz="1400" noProof="0" dirty="0" smtClean="0"/>
              <a:t>Where you comprehensively analyze financial statements</a:t>
            </a:r>
          </a:p>
          <a:p>
            <a:pPr marL="266700" marR="0" lvl="0" indent="-266700" defTabSz="914400" rtl="0" eaLnBrk="1" fontAlgn="auto" latinLnBrk="0" hangingPunct="1">
              <a:lnSpc>
                <a:spcPct val="150000"/>
              </a:lnSpc>
              <a:spcBef>
                <a:spcPct val="20000"/>
              </a:spcBef>
              <a:spcAft>
                <a:spcPts val="0"/>
              </a:spcAft>
              <a:buClrTx/>
              <a:buSzTx/>
              <a:buFont typeface="Arial" pitchFamily="34" charset="0"/>
              <a:buChar char="•"/>
              <a:tabLst/>
              <a:defRPr/>
            </a:pPr>
            <a:r>
              <a:rPr lang="en-US" sz="1400" noProof="0" dirty="0" smtClean="0"/>
              <a:t>Changing any assumption or part of the model reflects </a:t>
            </a:r>
            <a:r>
              <a:rPr lang="en-US" sz="1400" dirty="0" smtClean="0"/>
              <a:t>in all other parts</a:t>
            </a:r>
            <a:endParaRPr lang="en-US" sz="1400" noProof="0" dirty="0" smtClean="0"/>
          </a:p>
          <a:p>
            <a:pPr marL="266700" indent="-266700">
              <a:lnSpc>
                <a:spcPct val="150000"/>
              </a:lnSpc>
              <a:spcBef>
                <a:spcPct val="20000"/>
              </a:spcBef>
              <a:buFont typeface="Arial" pitchFamily="34" charset="0"/>
              <a:buChar char="•"/>
            </a:pPr>
            <a:r>
              <a:rPr lang="en-US" sz="1400" b="1" i="1" dirty="0" smtClean="0"/>
              <a:t>Best suited for people working/ planning career in</a:t>
            </a:r>
          </a:p>
          <a:p>
            <a:pPr marL="723900" lvl="1" indent="-266700">
              <a:lnSpc>
                <a:spcPct val="150000"/>
              </a:lnSpc>
              <a:spcBef>
                <a:spcPct val="20000"/>
              </a:spcBef>
              <a:buFont typeface="Arial" pitchFamily="34" charset="0"/>
              <a:buChar char="•"/>
            </a:pPr>
            <a:r>
              <a:rPr lang="en-US" sz="1200" dirty="0" smtClean="0">
                <a:solidFill>
                  <a:schemeClr val="tx1">
                    <a:lumMod val="50000"/>
                    <a:lumOff val="50000"/>
                  </a:schemeClr>
                </a:solidFill>
              </a:rPr>
              <a:t>Investment Banks</a:t>
            </a:r>
          </a:p>
          <a:p>
            <a:pPr marL="723900" lvl="1" indent="-266700">
              <a:lnSpc>
                <a:spcPct val="150000"/>
              </a:lnSpc>
              <a:spcBef>
                <a:spcPct val="20000"/>
              </a:spcBef>
              <a:buFont typeface="Arial" pitchFamily="34" charset="0"/>
              <a:buChar char="•"/>
            </a:pPr>
            <a:r>
              <a:rPr lang="en-US" sz="1200" dirty="0" smtClean="0">
                <a:solidFill>
                  <a:schemeClr val="tx1">
                    <a:lumMod val="50000"/>
                    <a:lumOff val="50000"/>
                  </a:schemeClr>
                </a:solidFill>
              </a:rPr>
              <a:t>Equity Research</a:t>
            </a:r>
          </a:p>
          <a:p>
            <a:pPr marL="723900" lvl="1" indent="-266700">
              <a:lnSpc>
                <a:spcPct val="150000"/>
              </a:lnSpc>
              <a:spcBef>
                <a:spcPct val="20000"/>
              </a:spcBef>
              <a:buFont typeface="Arial" pitchFamily="34" charset="0"/>
              <a:buChar char="•"/>
            </a:pPr>
            <a:r>
              <a:rPr lang="en-US" sz="1200" dirty="0" smtClean="0">
                <a:solidFill>
                  <a:schemeClr val="tx1">
                    <a:lumMod val="50000"/>
                    <a:lumOff val="50000"/>
                  </a:schemeClr>
                </a:solidFill>
              </a:rPr>
              <a:t>Business planning/ Strategy</a:t>
            </a:r>
          </a:p>
          <a:p>
            <a:pPr marL="723900" lvl="1" indent="-266700">
              <a:lnSpc>
                <a:spcPct val="150000"/>
              </a:lnSpc>
              <a:spcBef>
                <a:spcPct val="20000"/>
              </a:spcBef>
              <a:buFont typeface="Arial" pitchFamily="34" charset="0"/>
              <a:buChar char="•"/>
            </a:pPr>
            <a:r>
              <a:rPr lang="en-US" sz="1200" dirty="0" smtClean="0">
                <a:solidFill>
                  <a:schemeClr val="tx1">
                    <a:lumMod val="50000"/>
                    <a:lumOff val="50000"/>
                  </a:schemeClr>
                </a:solidFill>
              </a:rPr>
              <a:t>PE, Funds</a:t>
            </a:r>
          </a:p>
          <a:p>
            <a:pPr marL="723900" lvl="1" indent="-266700">
              <a:lnSpc>
                <a:spcPct val="150000"/>
              </a:lnSpc>
              <a:spcBef>
                <a:spcPct val="20000"/>
              </a:spcBef>
              <a:buFont typeface="Arial" pitchFamily="34" charset="0"/>
              <a:buChar char="•"/>
            </a:pPr>
            <a:r>
              <a:rPr lang="en-US" sz="1200" dirty="0" smtClean="0">
                <a:solidFill>
                  <a:schemeClr val="tx1">
                    <a:lumMod val="50000"/>
                    <a:lumOff val="50000"/>
                  </a:schemeClr>
                </a:solidFill>
              </a:rPr>
              <a:t>Commercial banks</a:t>
            </a:r>
            <a:endParaRPr lang="da-DK" sz="1400" dirty="0"/>
          </a:p>
        </p:txBody>
      </p:sp>
      <p:sp>
        <p:nvSpPr>
          <p:cNvPr id="5" name="TextBox 4"/>
          <p:cNvSpPr txBox="1"/>
          <p:nvPr/>
        </p:nvSpPr>
        <p:spPr>
          <a:xfrm>
            <a:off x="4314852" y="3202809"/>
            <a:ext cx="490840" cy="830997"/>
          </a:xfrm>
          <a:prstGeom prst="rect">
            <a:avLst/>
          </a:prstGeom>
          <a:noFill/>
        </p:spPr>
        <p:txBody>
          <a:bodyPr wrap="none" rtlCol="0">
            <a:spAutoFit/>
          </a:bodyPr>
          <a:lstStyle/>
          <a:p>
            <a:r>
              <a:rPr lang="en-US" sz="4800" dirty="0" smtClean="0">
                <a:solidFill>
                  <a:schemeClr val="bg1">
                    <a:lumMod val="85000"/>
                  </a:schemeClr>
                </a:solidFill>
              </a:rPr>
              <a:t>=</a:t>
            </a:r>
            <a:endParaRPr lang="da-DK" sz="4800" dirty="0">
              <a:solidFill>
                <a:schemeClr val="bg1">
                  <a:lumMod val="8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93988"/>
            <a:ext cx="7772400" cy="1470025"/>
          </a:xfrm>
        </p:spPr>
        <p:txBody>
          <a:bodyPr/>
          <a:lstStyle/>
          <a:p>
            <a:pPr algn="ctr"/>
            <a:r>
              <a:rPr lang="en-US" dirty="0" smtClean="0"/>
              <a:t>Topics Covered</a:t>
            </a:r>
            <a:endParaRPr lang="da-DK"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Integrated valuation would be completed by …</a:t>
            </a:r>
            <a:endParaRPr lang="da-DK" dirty="0"/>
          </a:p>
        </p:txBody>
      </p:sp>
      <p:sp>
        <p:nvSpPr>
          <p:cNvPr id="3" name="Content Placeholder 2"/>
          <p:cNvSpPr>
            <a:spLocks noGrp="1"/>
          </p:cNvSpPr>
          <p:nvPr>
            <p:ph idx="1"/>
          </p:nvPr>
        </p:nvSpPr>
        <p:spPr>
          <a:xfrm>
            <a:off x="642910" y="1800220"/>
            <a:ext cx="3900486" cy="3257560"/>
          </a:xfrm>
        </p:spPr>
        <p:txBody>
          <a:bodyPr>
            <a:normAutofit fontScale="92500" lnSpcReduction="10000"/>
          </a:bodyPr>
          <a:lstStyle/>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Designing an efficient layout</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Inputting the historical statements</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Analyzing the growth drivers</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Forming growth assumptions</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Projecting future P&amp;L and B/S</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Creating Asset &amp; Dep. Schedule</a:t>
            </a:r>
          </a:p>
          <a:p>
            <a:pPr marL="457200" lvl="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Creating Debt schedule</a:t>
            </a:r>
          </a:p>
        </p:txBody>
      </p:sp>
      <p:sp>
        <p:nvSpPr>
          <p:cNvPr id="4" name="Content Placeholder 2"/>
          <p:cNvSpPr txBox="1">
            <a:spLocks/>
          </p:cNvSpPr>
          <p:nvPr/>
        </p:nvSpPr>
        <p:spPr>
          <a:xfrm>
            <a:off x="4500562" y="1800220"/>
            <a:ext cx="3900486" cy="3257560"/>
          </a:xfrm>
          <a:prstGeom prst="rect">
            <a:avLst/>
          </a:prstGeom>
        </p:spPr>
        <p:txBody>
          <a:bodyPr vert="horz" lIns="91440" tIns="45720" rIns="91440" bIns="45720" rtlCol="0">
            <a:normAutofit fontScale="92500" lnSpcReduction="10000"/>
          </a:bodyPr>
          <a:lstStyle/>
          <a:p>
            <a:pPr marL="457200" marR="0" lvl="0" indent="-457200" algn="l" defTabSz="914400" rtl="0" eaLnBrk="1" fontAlgn="auto" latinLnBrk="0" hangingPunct="1">
              <a:lnSpc>
                <a:spcPct val="160000"/>
              </a:lnSpc>
              <a:spcBef>
                <a:spcPct val="20000"/>
              </a:spcBef>
              <a:spcAft>
                <a:spcPts val="0"/>
              </a:spcAft>
              <a:buClr>
                <a:schemeClr val="bg1">
                  <a:lumMod val="75000"/>
                </a:schemeClr>
              </a:buClr>
              <a:buSzTx/>
              <a:buFont typeface="+mj-lt"/>
              <a:buAutoNum type="arabicPeriod" startAt="8"/>
              <a:tabLst/>
              <a:defRPr/>
            </a:pPr>
            <a:r>
              <a:rPr lang="en-US" dirty="0" smtClean="0">
                <a:solidFill>
                  <a:schemeClr val="tx1">
                    <a:lumMod val="85000"/>
                    <a:lumOff val="15000"/>
                  </a:schemeClr>
                </a:solidFill>
              </a:rPr>
              <a:t>Equity &amp; Retained Earnings</a:t>
            </a:r>
          </a:p>
          <a:p>
            <a:pPr marL="457200" marR="0" lvl="0" indent="-457200" algn="l" defTabSz="914400" rtl="0" eaLnBrk="1" fontAlgn="auto" latinLnBrk="0" hangingPunct="1">
              <a:lnSpc>
                <a:spcPct val="160000"/>
              </a:lnSpc>
              <a:spcBef>
                <a:spcPct val="20000"/>
              </a:spcBef>
              <a:spcAft>
                <a:spcPts val="0"/>
              </a:spcAft>
              <a:buClr>
                <a:schemeClr val="bg1">
                  <a:lumMod val="75000"/>
                </a:schemeClr>
              </a:buClr>
              <a:buSzTx/>
              <a:buFont typeface="+mj-lt"/>
              <a:buAutoNum type="arabicPeriod" startAt="8"/>
              <a:tabLst/>
              <a:defRPr/>
            </a:pPr>
            <a:r>
              <a:rPr lang="en-US" dirty="0" smtClean="0">
                <a:solidFill>
                  <a:schemeClr val="tx1">
                    <a:lumMod val="85000"/>
                    <a:lumOff val="15000"/>
                  </a:schemeClr>
                </a:solidFill>
              </a:rPr>
              <a:t>Creating Cash Flow statement</a:t>
            </a:r>
          </a:p>
          <a:p>
            <a:pPr marL="457200" marR="0" lvl="0" indent="-457200" algn="l" defTabSz="914400" rtl="0" eaLnBrk="1" fontAlgn="auto" latinLnBrk="0" hangingPunct="1">
              <a:lnSpc>
                <a:spcPct val="160000"/>
              </a:lnSpc>
              <a:spcBef>
                <a:spcPct val="20000"/>
              </a:spcBef>
              <a:spcAft>
                <a:spcPts val="0"/>
              </a:spcAft>
              <a:buClr>
                <a:schemeClr val="bg1">
                  <a:lumMod val="75000"/>
                </a:schemeClr>
              </a:buClr>
              <a:buSzTx/>
              <a:buFont typeface="+mj-lt"/>
              <a:buAutoNum type="arabicPeriod" startAt="8"/>
              <a:tabLst/>
              <a:defRPr/>
            </a:pPr>
            <a:r>
              <a:rPr lang="da-DK" dirty="0" smtClean="0">
                <a:solidFill>
                  <a:schemeClr val="tx1">
                    <a:lumMod val="85000"/>
                    <a:lumOff val="15000"/>
                  </a:schemeClr>
                </a:solidFill>
              </a:rPr>
              <a:t>Circular loop and Cash updation</a:t>
            </a:r>
          </a:p>
          <a:p>
            <a:pPr marL="457200" marR="0" lvl="0" indent="-457200" algn="l" defTabSz="914400" rtl="0" eaLnBrk="1" fontAlgn="auto" latinLnBrk="0" hangingPunct="1">
              <a:lnSpc>
                <a:spcPct val="160000"/>
              </a:lnSpc>
              <a:spcBef>
                <a:spcPct val="20000"/>
              </a:spcBef>
              <a:spcAft>
                <a:spcPts val="0"/>
              </a:spcAft>
              <a:buClr>
                <a:schemeClr val="bg1">
                  <a:lumMod val="75000"/>
                </a:schemeClr>
              </a:buClr>
              <a:buSzTx/>
              <a:buFont typeface="+mj-lt"/>
              <a:buAutoNum type="arabicPeriod" startAt="8"/>
              <a:tabLst/>
              <a:defRPr/>
            </a:pPr>
            <a:r>
              <a:rPr lang="da-DK" dirty="0" smtClean="0">
                <a:solidFill>
                  <a:schemeClr val="tx1">
                    <a:lumMod val="85000"/>
                    <a:lumOff val="15000"/>
                  </a:schemeClr>
                </a:solidFill>
              </a:rPr>
              <a:t>Analyzing Ratios</a:t>
            </a:r>
          </a:p>
          <a:p>
            <a:pPr marL="457200" marR="0" lvl="0" indent="-457200" algn="l" defTabSz="914400" rtl="0" eaLnBrk="1" fontAlgn="auto" latinLnBrk="0" hangingPunct="1">
              <a:lnSpc>
                <a:spcPct val="160000"/>
              </a:lnSpc>
              <a:spcBef>
                <a:spcPct val="20000"/>
              </a:spcBef>
              <a:spcAft>
                <a:spcPts val="0"/>
              </a:spcAft>
              <a:buClr>
                <a:schemeClr val="bg1">
                  <a:lumMod val="75000"/>
                </a:schemeClr>
              </a:buClr>
              <a:buSzTx/>
              <a:buFont typeface="+mj-lt"/>
              <a:buAutoNum type="arabicPeriod" startAt="8"/>
              <a:tabLst/>
              <a:defRPr/>
            </a:pPr>
            <a:r>
              <a:rPr lang="da-DK" dirty="0" smtClean="0">
                <a:solidFill>
                  <a:schemeClr val="tx1">
                    <a:lumMod val="85000"/>
                    <a:lumOff val="15000"/>
                  </a:schemeClr>
                </a:solidFill>
              </a:rPr>
              <a:t>Valuation by DCF </a:t>
            </a:r>
          </a:p>
          <a:p>
            <a:pPr marL="457200" marR="0" lvl="0" indent="-457200" algn="l" defTabSz="914400" rtl="0" eaLnBrk="1" fontAlgn="auto" latinLnBrk="0" hangingPunct="1">
              <a:lnSpc>
                <a:spcPct val="160000"/>
              </a:lnSpc>
              <a:spcBef>
                <a:spcPct val="20000"/>
              </a:spcBef>
              <a:spcAft>
                <a:spcPts val="0"/>
              </a:spcAft>
              <a:buClr>
                <a:schemeClr val="bg1">
                  <a:lumMod val="75000"/>
                </a:schemeClr>
              </a:buClr>
              <a:buSzTx/>
              <a:buFont typeface="+mj-lt"/>
              <a:buAutoNum type="arabicPeriod" startAt="8"/>
              <a:tabLst/>
              <a:defRPr/>
            </a:pPr>
            <a:r>
              <a:rPr lang="da-DK" dirty="0" smtClean="0">
                <a:solidFill>
                  <a:schemeClr val="tx1">
                    <a:lumMod val="85000"/>
                    <a:lumOff val="15000"/>
                  </a:schemeClr>
                </a:solidFill>
              </a:rPr>
              <a:t>Valuation by Comps</a:t>
            </a:r>
          </a:p>
          <a:p>
            <a:pPr marL="457200" marR="0" lvl="0" indent="-457200" algn="l" defTabSz="914400" rtl="0" eaLnBrk="1" fontAlgn="auto" latinLnBrk="0" hangingPunct="1">
              <a:lnSpc>
                <a:spcPct val="160000"/>
              </a:lnSpc>
              <a:spcBef>
                <a:spcPct val="20000"/>
              </a:spcBef>
              <a:spcAft>
                <a:spcPts val="0"/>
              </a:spcAft>
              <a:buClr>
                <a:schemeClr val="bg1">
                  <a:lumMod val="75000"/>
                </a:schemeClr>
              </a:buClr>
              <a:buSzTx/>
              <a:buFont typeface="+mj-lt"/>
              <a:buAutoNum type="arabicPeriod" startAt="8"/>
              <a:tabLst/>
              <a:defRPr/>
            </a:pPr>
            <a:r>
              <a:rPr lang="da-DK" dirty="0" smtClean="0">
                <a:solidFill>
                  <a:schemeClr val="tx1">
                    <a:lumMod val="85000"/>
                    <a:lumOff val="15000"/>
                  </a:schemeClr>
                </a:solidFill>
              </a:rPr>
              <a:t>Charting a football field</a:t>
            </a:r>
            <a:endParaRPr lang="da-DK" dirty="0">
              <a:solidFill>
                <a:schemeClr val="tx1">
                  <a:lumMod val="85000"/>
                  <a:lumOff val="15000"/>
                </a:schemeClr>
              </a:solidFill>
            </a:endParaRPr>
          </a:p>
        </p:txBody>
      </p:sp>
      <p:sp>
        <p:nvSpPr>
          <p:cNvPr id="5" name="TextBox 4"/>
          <p:cNvSpPr txBox="1"/>
          <p:nvPr/>
        </p:nvSpPr>
        <p:spPr>
          <a:xfrm>
            <a:off x="785786" y="5286388"/>
            <a:ext cx="7500990" cy="705258"/>
          </a:xfrm>
          <a:prstGeom prst="rect">
            <a:avLst/>
          </a:prstGeom>
          <a:noFill/>
        </p:spPr>
        <p:txBody>
          <a:bodyPr wrap="square" rtlCol="0">
            <a:spAutoFit/>
          </a:bodyPr>
          <a:lstStyle/>
          <a:p>
            <a:pPr algn="ctr">
              <a:lnSpc>
                <a:spcPct val="150000"/>
              </a:lnSpc>
            </a:pPr>
            <a:r>
              <a:rPr lang="en-US" sz="1400" i="1" dirty="0" smtClean="0">
                <a:solidFill>
                  <a:srgbClr val="C00000"/>
                </a:solidFill>
              </a:rPr>
              <a:t>You would be able to create a complete Integrated Valuation model (For emerging Markets) </a:t>
            </a:r>
            <a:br>
              <a:rPr lang="en-US" sz="1400" i="1" dirty="0" smtClean="0">
                <a:solidFill>
                  <a:srgbClr val="C00000"/>
                </a:solidFill>
              </a:rPr>
            </a:br>
            <a:r>
              <a:rPr lang="en-US" sz="1400" i="1" dirty="0" smtClean="0">
                <a:solidFill>
                  <a:srgbClr val="C00000"/>
                </a:solidFill>
              </a:rPr>
              <a:t>in </a:t>
            </a:r>
            <a:r>
              <a:rPr lang="en-US" sz="1400" b="1" i="1" dirty="0" smtClean="0">
                <a:solidFill>
                  <a:srgbClr val="C00000"/>
                </a:solidFill>
              </a:rPr>
              <a:t>FMCG/ Manufacturing sector</a:t>
            </a:r>
            <a:r>
              <a:rPr lang="en-US" sz="1400" i="1" dirty="0" smtClean="0">
                <a:solidFill>
                  <a:srgbClr val="C00000"/>
                </a:solidFill>
              </a:rPr>
              <a:t> in 20 Hrs duration</a:t>
            </a:r>
            <a:endParaRPr lang="en-US" sz="1400" i="1" dirty="0">
              <a:solidFill>
                <a:srgbClr val="C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Session: Week I</a:t>
            </a:r>
            <a:endParaRPr lang="da-DK" dirty="0"/>
          </a:p>
        </p:txBody>
      </p:sp>
      <p:sp>
        <p:nvSpPr>
          <p:cNvPr id="3" name="Content Placeholder 2"/>
          <p:cNvSpPr>
            <a:spLocks noGrp="1"/>
          </p:cNvSpPr>
          <p:nvPr>
            <p:ph idx="1"/>
          </p:nvPr>
        </p:nvSpPr>
        <p:spPr>
          <a:xfrm>
            <a:off x="428596" y="1857364"/>
            <a:ext cx="5357850" cy="3257560"/>
          </a:xfrm>
        </p:spPr>
        <p:txBody>
          <a:bodyPr>
            <a:noAutofit/>
          </a:bodyPr>
          <a:lstStyle/>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Pre-requisites to Financial Modeling</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Understanding Financial Statements (FSS)</a:t>
            </a:r>
          </a:p>
          <a:p>
            <a:pPr marL="857250" lvl="1" indent="-457200">
              <a:lnSpc>
                <a:spcPct val="160000"/>
              </a:lnSpc>
              <a:buClr>
                <a:schemeClr val="bg1">
                  <a:lumMod val="75000"/>
                </a:schemeClr>
              </a:buClr>
              <a:buFont typeface="+mj-lt"/>
              <a:buAutoNum type="alphaLcParenR"/>
            </a:pPr>
            <a:r>
              <a:rPr lang="en-US" sz="1400" dirty="0" smtClean="0">
                <a:solidFill>
                  <a:schemeClr val="tx1">
                    <a:lumMod val="85000"/>
                    <a:lumOff val="15000"/>
                  </a:schemeClr>
                </a:solidFill>
              </a:rPr>
              <a:t>Profit &amp; Loss (P&amp;L) Statement</a:t>
            </a:r>
          </a:p>
          <a:p>
            <a:pPr marL="857250" lvl="1" indent="-457200">
              <a:lnSpc>
                <a:spcPct val="160000"/>
              </a:lnSpc>
              <a:buClr>
                <a:schemeClr val="bg1">
                  <a:lumMod val="75000"/>
                </a:schemeClr>
              </a:buClr>
              <a:buFont typeface="+mj-lt"/>
              <a:buAutoNum type="alphaLcParenR"/>
            </a:pPr>
            <a:r>
              <a:rPr lang="en-US" sz="1400" dirty="0" smtClean="0">
                <a:solidFill>
                  <a:schemeClr val="tx1">
                    <a:lumMod val="85000"/>
                    <a:lumOff val="15000"/>
                  </a:schemeClr>
                </a:solidFill>
              </a:rPr>
              <a:t>Balance Sheet (B/S)</a:t>
            </a:r>
          </a:p>
          <a:p>
            <a:pPr marL="857250" lvl="1" indent="-457200">
              <a:lnSpc>
                <a:spcPct val="160000"/>
              </a:lnSpc>
              <a:buClr>
                <a:schemeClr val="bg1">
                  <a:lumMod val="75000"/>
                </a:schemeClr>
              </a:buClr>
              <a:buFont typeface="+mj-lt"/>
              <a:buAutoNum type="alphaLcParenR"/>
            </a:pPr>
            <a:r>
              <a:rPr lang="en-US" sz="1400" dirty="0" smtClean="0">
                <a:solidFill>
                  <a:schemeClr val="tx1">
                    <a:lumMod val="85000"/>
                    <a:lumOff val="15000"/>
                  </a:schemeClr>
                </a:solidFill>
              </a:rPr>
              <a:t>Cash Flow Statement</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Financial Statement Analysis</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Line items and linkages in the FSS</a:t>
            </a:r>
          </a:p>
        </p:txBody>
      </p:sp>
      <p:sp>
        <p:nvSpPr>
          <p:cNvPr id="5" name="TextBox 4"/>
          <p:cNvSpPr txBox="1"/>
          <p:nvPr/>
        </p:nvSpPr>
        <p:spPr>
          <a:xfrm>
            <a:off x="785786" y="5286388"/>
            <a:ext cx="7500990" cy="423449"/>
          </a:xfrm>
          <a:prstGeom prst="rect">
            <a:avLst/>
          </a:prstGeom>
          <a:noFill/>
        </p:spPr>
        <p:txBody>
          <a:bodyPr wrap="square" rtlCol="0">
            <a:spAutoFit/>
          </a:bodyPr>
          <a:lstStyle/>
          <a:p>
            <a:pPr algn="ctr">
              <a:lnSpc>
                <a:spcPct val="150000"/>
              </a:lnSpc>
            </a:pPr>
            <a:r>
              <a:rPr lang="en-US" sz="1600" i="1" dirty="0" smtClean="0">
                <a:solidFill>
                  <a:srgbClr val="C00000"/>
                </a:solidFill>
              </a:rPr>
              <a:t>You would learn all the Basic Financial Statements and its analysis techniques</a:t>
            </a:r>
            <a:endParaRPr lang="en-US" sz="1600" i="1" dirty="0">
              <a:solidFill>
                <a:srgbClr val="C0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5334000" y="1981200"/>
            <a:ext cx="3457575"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Session: Week II</a:t>
            </a:r>
            <a:endParaRPr lang="da-DK" dirty="0"/>
          </a:p>
        </p:txBody>
      </p:sp>
      <p:sp>
        <p:nvSpPr>
          <p:cNvPr id="3" name="Content Placeholder 2"/>
          <p:cNvSpPr>
            <a:spLocks noGrp="1"/>
          </p:cNvSpPr>
          <p:nvPr>
            <p:ph idx="1"/>
          </p:nvPr>
        </p:nvSpPr>
        <p:spPr>
          <a:xfrm>
            <a:off x="428596" y="1857364"/>
            <a:ext cx="4429156" cy="3257560"/>
          </a:xfrm>
        </p:spPr>
        <p:txBody>
          <a:bodyPr>
            <a:noAutofit/>
          </a:bodyPr>
          <a:lstStyle/>
          <a:p>
            <a:pPr marL="457200" indent="-457200">
              <a:lnSpc>
                <a:spcPct val="160000"/>
              </a:lnSpc>
              <a:buClr>
                <a:schemeClr val="bg1">
                  <a:lumMod val="75000"/>
                </a:schemeClr>
              </a:buClr>
              <a:buFont typeface="+mj-lt"/>
              <a:buAutoNum type="arabicPeriod"/>
            </a:pPr>
            <a:r>
              <a:rPr lang="en-US" sz="1600" dirty="0" smtClean="0">
                <a:solidFill>
                  <a:schemeClr val="tx1">
                    <a:lumMod val="85000"/>
                    <a:lumOff val="15000"/>
                  </a:schemeClr>
                </a:solidFill>
              </a:rPr>
              <a:t>Essential Excel Usage (Referencing framework &amp; shortcuts)</a:t>
            </a:r>
          </a:p>
          <a:p>
            <a:pPr marL="457200" indent="-457200">
              <a:lnSpc>
                <a:spcPct val="160000"/>
              </a:lnSpc>
              <a:buClr>
                <a:schemeClr val="bg1">
                  <a:lumMod val="75000"/>
                </a:schemeClr>
              </a:buClr>
              <a:buFont typeface="+mj-lt"/>
              <a:buAutoNum type="arabicPeriod"/>
            </a:pPr>
            <a:r>
              <a:rPr lang="en-US" sz="1600" dirty="0" smtClean="0">
                <a:solidFill>
                  <a:schemeClr val="tx1">
                    <a:lumMod val="85000"/>
                    <a:lumOff val="15000"/>
                  </a:schemeClr>
                </a:solidFill>
              </a:rPr>
              <a:t>Short Modeling Case</a:t>
            </a:r>
          </a:p>
          <a:p>
            <a:pPr marL="857250" lvl="1" indent="-457200">
              <a:lnSpc>
                <a:spcPct val="160000"/>
              </a:lnSpc>
              <a:buClr>
                <a:schemeClr val="bg1">
                  <a:lumMod val="75000"/>
                </a:schemeClr>
              </a:buClr>
              <a:buFont typeface="+mj-lt"/>
              <a:buAutoNum type="alphaLcParenR"/>
            </a:pPr>
            <a:r>
              <a:rPr lang="en-US" sz="1200" dirty="0" smtClean="0">
                <a:solidFill>
                  <a:schemeClr val="tx1">
                    <a:lumMod val="85000"/>
                    <a:lumOff val="15000"/>
                  </a:schemeClr>
                </a:solidFill>
              </a:rPr>
              <a:t>Funding eligibility for startup company</a:t>
            </a:r>
          </a:p>
          <a:p>
            <a:pPr marL="857250" lvl="1" indent="-457200">
              <a:lnSpc>
                <a:spcPct val="160000"/>
              </a:lnSpc>
              <a:buClr>
                <a:schemeClr val="bg1">
                  <a:lumMod val="75000"/>
                </a:schemeClr>
              </a:buClr>
              <a:buFont typeface="+mj-lt"/>
              <a:buAutoNum type="alphaLcParenR"/>
            </a:pPr>
            <a:r>
              <a:rPr lang="en-US" sz="1200" dirty="0" smtClean="0">
                <a:solidFill>
                  <a:schemeClr val="tx1">
                    <a:lumMod val="85000"/>
                    <a:lumOff val="15000"/>
                  </a:schemeClr>
                </a:solidFill>
              </a:rPr>
              <a:t>Equated Monthly Installments (EMI)</a:t>
            </a:r>
          </a:p>
          <a:p>
            <a:pPr marL="457200" indent="-457200">
              <a:lnSpc>
                <a:spcPct val="160000"/>
              </a:lnSpc>
              <a:buClr>
                <a:schemeClr val="bg1">
                  <a:lumMod val="75000"/>
                </a:schemeClr>
              </a:buClr>
              <a:buFont typeface="+mj-lt"/>
              <a:buAutoNum type="arabicPeriod"/>
            </a:pPr>
            <a:r>
              <a:rPr lang="en-US" sz="1600" dirty="0" smtClean="0">
                <a:solidFill>
                  <a:schemeClr val="tx1">
                    <a:lumMod val="85000"/>
                    <a:lumOff val="15000"/>
                  </a:schemeClr>
                </a:solidFill>
              </a:rPr>
              <a:t>Analyzing financial case study &amp; back of the envelop calculations</a:t>
            </a:r>
          </a:p>
          <a:p>
            <a:pPr marL="457200" indent="-457200">
              <a:lnSpc>
                <a:spcPct val="160000"/>
              </a:lnSpc>
              <a:buClr>
                <a:schemeClr val="bg1">
                  <a:lumMod val="75000"/>
                </a:schemeClr>
              </a:buClr>
              <a:buFont typeface="+mj-lt"/>
              <a:buAutoNum type="arabicPeriod"/>
            </a:pPr>
            <a:r>
              <a:rPr lang="en-US" sz="1600" dirty="0" smtClean="0">
                <a:solidFill>
                  <a:schemeClr val="tx1">
                    <a:lumMod val="85000"/>
                    <a:lumOff val="15000"/>
                  </a:schemeClr>
                </a:solidFill>
              </a:rPr>
              <a:t>Integrated Model (Step I) - historical financial statements</a:t>
            </a:r>
          </a:p>
        </p:txBody>
      </p:sp>
      <p:sp>
        <p:nvSpPr>
          <p:cNvPr id="5" name="TextBox 4"/>
          <p:cNvSpPr txBox="1"/>
          <p:nvPr/>
        </p:nvSpPr>
        <p:spPr>
          <a:xfrm>
            <a:off x="785786" y="5313684"/>
            <a:ext cx="7500990" cy="423449"/>
          </a:xfrm>
          <a:prstGeom prst="rect">
            <a:avLst/>
          </a:prstGeom>
          <a:noFill/>
        </p:spPr>
        <p:txBody>
          <a:bodyPr wrap="square" rtlCol="0">
            <a:spAutoFit/>
          </a:bodyPr>
          <a:lstStyle/>
          <a:p>
            <a:pPr algn="ctr">
              <a:lnSpc>
                <a:spcPct val="150000"/>
              </a:lnSpc>
            </a:pPr>
            <a:r>
              <a:rPr lang="en-US" sz="1600" i="1" dirty="0" smtClean="0">
                <a:solidFill>
                  <a:srgbClr val="C00000"/>
                </a:solidFill>
              </a:rPr>
              <a:t>You would learn essentials of Excel for Financial Modeling</a:t>
            </a:r>
            <a:endParaRPr lang="en-US" sz="1600" i="1" dirty="0">
              <a:solidFill>
                <a:srgbClr val="C00000"/>
              </a:solidFill>
            </a:endParaRPr>
          </a:p>
        </p:txBody>
      </p:sp>
      <p:pic>
        <p:nvPicPr>
          <p:cNvPr id="2050" name="Picture 2"/>
          <p:cNvPicPr>
            <a:picLocks noChangeAspect="1" noChangeArrowheads="1"/>
          </p:cNvPicPr>
          <p:nvPr/>
        </p:nvPicPr>
        <p:blipFill>
          <a:blip r:embed="rId2" cstate="print"/>
          <a:srcRect/>
          <a:stretch>
            <a:fillRect/>
          </a:stretch>
        </p:blipFill>
        <p:spPr bwMode="auto">
          <a:xfrm>
            <a:off x="4838700" y="1981200"/>
            <a:ext cx="4305300" cy="2381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Session: Week III</a:t>
            </a:r>
            <a:endParaRPr lang="da-DK" dirty="0"/>
          </a:p>
        </p:txBody>
      </p:sp>
      <p:sp>
        <p:nvSpPr>
          <p:cNvPr id="3" name="Content Placeholder 2"/>
          <p:cNvSpPr>
            <a:spLocks noGrp="1"/>
          </p:cNvSpPr>
          <p:nvPr>
            <p:ph idx="1"/>
          </p:nvPr>
        </p:nvSpPr>
        <p:spPr>
          <a:xfrm>
            <a:off x="428596" y="1857364"/>
            <a:ext cx="4143404" cy="3257560"/>
          </a:xfrm>
        </p:spPr>
        <p:txBody>
          <a:bodyPr>
            <a:noAutofit/>
          </a:bodyPr>
          <a:lstStyle/>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Calculating Growth drivers </a:t>
            </a:r>
          </a:p>
          <a:p>
            <a:pPr marL="857250" lvl="1" indent="-457200">
              <a:lnSpc>
                <a:spcPct val="160000"/>
              </a:lnSpc>
              <a:buClr>
                <a:schemeClr val="bg1">
                  <a:lumMod val="75000"/>
                </a:schemeClr>
              </a:buClr>
              <a:buFont typeface="+mj-lt"/>
              <a:buAutoNum type="alphaLcParenR"/>
            </a:pPr>
            <a:r>
              <a:rPr lang="en-US" sz="1400" dirty="0" smtClean="0">
                <a:solidFill>
                  <a:schemeClr val="tx1">
                    <a:lumMod val="85000"/>
                    <a:lumOff val="15000"/>
                  </a:schemeClr>
                </a:solidFill>
              </a:rPr>
              <a:t>P&amp;L (</a:t>
            </a:r>
            <a:r>
              <a:rPr lang="en-US" sz="1400" dirty="0" err="1" smtClean="0">
                <a:solidFill>
                  <a:schemeClr val="tx1">
                    <a:lumMod val="85000"/>
                    <a:lumOff val="15000"/>
                  </a:schemeClr>
                </a:solidFill>
              </a:rPr>
              <a:t>YoY</a:t>
            </a:r>
            <a:r>
              <a:rPr lang="en-US" sz="1400" dirty="0" smtClean="0">
                <a:solidFill>
                  <a:schemeClr val="tx1">
                    <a:lumMod val="85000"/>
                    <a:lumOff val="15000"/>
                  </a:schemeClr>
                </a:solidFill>
              </a:rPr>
              <a:t> and CAGR)</a:t>
            </a:r>
          </a:p>
          <a:p>
            <a:pPr marL="857250" lvl="1" indent="-457200">
              <a:lnSpc>
                <a:spcPct val="160000"/>
              </a:lnSpc>
              <a:buClr>
                <a:schemeClr val="bg1">
                  <a:lumMod val="75000"/>
                </a:schemeClr>
              </a:buClr>
              <a:buFont typeface="+mj-lt"/>
              <a:buAutoNum type="alphaLcParenR"/>
            </a:pPr>
            <a:r>
              <a:rPr lang="en-US" sz="1400" dirty="0" smtClean="0">
                <a:solidFill>
                  <a:schemeClr val="tx1">
                    <a:lumMod val="85000"/>
                    <a:lumOff val="15000"/>
                  </a:schemeClr>
                </a:solidFill>
              </a:rPr>
              <a:t>B/S (Days (of inventory, A/R, etc.))</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Understand Management Discussion Analysis (MDA) </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Build Assumptions about the future </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Project revenues/ costs</a:t>
            </a:r>
          </a:p>
        </p:txBody>
      </p:sp>
      <p:sp>
        <p:nvSpPr>
          <p:cNvPr id="5" name="TextBox 4"/>
          <p:cNvSpPr txBox="1"/>
          <p:nvPr/>
        </p:nvSpPr>
        <p:spPr>
          <a:xfrm>
            <a:off x="785786" y="5313684"/>
            <a:ext cx="7500990" cy="423449"/>
          </a:xfrm>
          <a:prstGeom prst="rect">
            <a:avLst/>
          </a:prstGeom>
          <a:noFill/>
        </p:spPr>
        <p:txBody>
          <a:bodyPr wrap="square" rtlCol="0">
            <a:spAutoFit/>
          </a:bodyPr>
          <a:lstStyle/>
          <a:p>
            <a:pPr algn="ctr">
              <a:lnSpc>
                <a:spcPct val="150000"/>
              </a:lnSpc>
            </a:pPr>
            <a:r>
              <a:rPr lang="en-US" sz="1600" i="1" dirty="0" smtClean="0">
                <a:solidFill>
                  <a:srgbClr val="C00000"/>
                </a:solidFill>
              </a:rPr>
              <a:t>You would learn steps in analyzing growth drivers and projecting future numbers</a:t>
            </a:r>
            <a:endParaRPr lang="en-US" sz="1600" i="1" dirty="0">
              <a:solidFill>
                <a:srgbClr val="C00000"/>
              </a:solidFill>
            </a:endParaRPr>
          </a:p>
        </p:txBody>
      </p:sp>
      <p:pic>
        <p:nvPicPr>
          <p:cNvPr id="3074" name="Picture 2"/>
          <p:cNvPicPr>
            <a:picLocks noChangeAspect="1" noChangeArrowheads="1"/>
          </p:cNvPicPr>
          <p:nvPr/>
        </p:nvPicPr>
        <p:blipFill>
          <a:blip r:embed="rId2" cstate="print"/>
          <a:srcRect/>
          <a:stretch>
            <a:fillRect/>
          </a:stretch>
        </p:blipFill>
        <p:spPr bwMode="auto">
          <a:xfrm>
            <a:off x="4429124" y="2071678"/>
            <a:ext cx="4648200"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 this ?</a:t>
            </a:r>
            <a:endParaRPr lang="da-DK" dirty="0"/>
          </a:p>
        </p:txBody>
      </p:sp>
      <p:sp>
        <p:nvSpPr>
          <p:cNvPr id="3" name="Content Placeholder 2"/>
          <p:cNvSpPr>
            <a:spLocks noGrp="1"/>
          </p:cNvSpPr>
          <p:nvPr>
            <p:ph idx="1"/>
          </p:nvPr>
        </p:nvSpPr>
        <p:spPr>
          <a:xfrm>
            <a:off x="457200" y="1600201"/>
            <a:ext cx="8229600" cy="3886200"/>
          </a:xfrm>
        </p:spPr>
        <p:txBody>
          <a:bodyPr>
            <a:normAutofit fontScale="92500" lnSpcReduction="10000"/>
          </a:bodyPr>
          <a:lstStyle/>
          <a:p>
            <a:pPr>
              <a:lnSpc>
                <a:spcPct val="150000"/>
              </a:lnSpc>
            </a:pPr>
            <a:r>
              <a:rPr lang="en-US" sz="1800" dirty="0" smtClean="0">
                <a:solidFill>
                  <a:schemeClr val="tx1">
                    <a:lumMod val="50000"/>
                    <a:lumOff val="50000"/>
                  </a:schemeClr>
                </a:solidFill>
              </a:rPr>
              <a:t>Feedback from Earlier Batches of FMS</a:t>
            </a:r>
          </a:p>
          <a:p>
            <a:pPr>
              <a:lnSpc>
                <a:spcPct val="150000"/>
              </a:lnSpc>
            </a:pPr>
            <a:r>
              <a:rPr lang="en-US" sz="1800" dirty="0" smtClean="0">
                <a:solidFill>
                  <a:schemeClr val="tx1">
                    <a:lumMod val="50000"/>
                    <a:lumOff val="50000"/>
                  </a:schemeClr>
                </a:solidFill>
              </a:rPr>
              <a:t>About </a:t>
            </a:r>
            <a:r>
              <a:rPr lang="en-US" sz="1800" dirty="0">
                <a:solidFill>
                  <a:schemeClr val="tx1">
                    <a:lumMod val="50000"/>
                    <a:lumOff val="50000"/>
                  </a:schemeClr>
                </a:solidFill>
              </a:rPr>
              <a:t>Chandoo.org</a:t>
            </a:r>
          </a:p>
          <a:p>
            <a:pPr>
              <a:lnSpc>
                <a:spcPct val="150000"/>
              </a:lnSpc>
            </a:pPr>
            <a:r>
              <a:rPr lang="en-US" sz="1800" dirty="0" smtClean="0">
                <a:solidFill>
                  <a:schemeClr val="tx1">
                    <a:lumMod val="50000"/>
                    <a:lumOff val="50000"/>
                  </a:schemeClr>
                </a:solidFill>
              </a:rPr>
              <a:t>About Pristine &amp; Financial Modeling</a:t>
            </a:r>
          </a:p>
          <a:p>
            <a:pPr>
              <a:lnSpc>
                <a:spcPct val="150000"/>
              </a:lnSpc>
            </a:pPr>
            <a:r>
              <a:rPr lang="en-US" sz="1800" dirty="0" smtClean="0">
                <a:solidFill>
                  <a:schemeClr val="tx1">
                    <a:lumMod val="50000"/>
                    <a:lumOff val="50000"/>
                  </a:schemeClr>
                </a:solidFill>
              </a:rPr>
              <a:t>Topics Covered</a:t>
            </a:r>
          </a:p>
          <a:p>
            <a:pPr>
              <a:lnSpc>
                <a:spcPct val="150000"/>
              </a:lnSpc>
            </a:pPr>
            <a:r>
              <a:rPr lang="en-US" sz="1800" dirty="0" smtClean="0">
                <a:solidFill>
                  <a:schemeClr val="tx1">
                    <a:lumMod val="50000"/>
                    <a:lumOff val="50000"/>
                  </a:schemeClr>
                </a:solidFill>
              </a:rPr>
              <a:t>Methodology of Teaching</a:t>
            </a:r>
          </a:p>
          <a:p>
            <a:pPr>
              <a:lnSpc>
                <a:spcPct val="150000"/>
              </a:lnSpc>
            </a:pPr>
            <a:r>
              <a:rPr lang="en-US" sz="1800" dirty="0" smtClean="0">
                <a:solidFill>
                  <a:schemeClr val="tx1">
                    <a:lumMod val="50000"/>
                    <a:lumOff val="50000"/>
                  </a:schemeClr>
                </a:solidFill>
              </a:rPr>
              <a:t>What to expect at end?</a:t>
            </a:r>
          </a:p>
          <a:p>
            <a:pPr>
              <a:lnSpc>
                <a:spcPct val="150000"/>
              </a:lnSpc>
            </a:pPr>
            <a:r>
              <a:rPr lang="en-US" sz="1800" dirty="0" smtClean="0">
                <a:solidFill>
                  <a:schemeClr val="tx1">
                    <a:lumMod val="50000"/>
                    <a:lumOff val="50000"/>
                  </a:schemeClr>
                </a:solidFill>
              </a:rPr>
              <a:t>Who is going to Teach?</a:t>
            </a:r>
          </a:p>
          <a:p>
            <a:pPr>
              <a:lnSpc>
                <a:spcPct val="150000"/>
              </a:lnSpc>
            </a:pPr>
            <a:r>
              <a:rPr lang="en-US" sz="1800" dirty="0" smtClean="0">
                <a:solidFill>
                  <a:schemeClr val="tx1">
                    <a:lumMod val="50000"/>
                    <a:lumOff val="50000"/>
                  </a:schemeClr>
                </a:solidFill>
              </a:rPr>
              <a:t>Cost &amp; Duration of the Program</a:t>
            </a:r>
          </a:p>
          <a:p>
            <a:pPr>
              <a:lnSpc>
                <a:spcPct val="150000"/>
              </a:lnSpc>
            </a:pPr>
            <a:r>
              <a:rPr lang="en-US" sz="1800" dirty="0" smtClean="0">
                <a:solidFill>
                  <a:schemeClr val="tx1">
                    <a:lumMod val="50000"/>
                    <a:lumOff val="50000"/>
                  </a:schemeClr>
                </a:solidFill>
              </a:rPr>
              <a:t>Contact Details</a:t>
            </a:r>
            <a:endParaRPr lang="da-DK" sz="18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Session: Week IV</a:t>
            </a:r>
            <a:endParaRPr lang="da-DK" dirty="0"/>
          </a:p>
        </p:txBody>
      </p:sp>
      <p:sp>
        <p:nvSpPr>
          <p:cNvPr id="3" name="Content Placeholder 2"/>
          <p:cNvSpPr>
            <a:spLocks noGrp="1"/>
          </p:cNvSpPr>
          <p:nvPr>
            <p:ph idx="1"/>
          </p:nvPr>
        </p:nvSpPr>
        <p:spPr>
          <a:xfrm>
            <a:off x="428596" y="1857364"/>
            <a:ext cx="4143404" cy="3257560"/>
          </a:xfrm>
        </p:spPr>
        <p:txBody>
          <a:bodyPr>
            <a:noAutofit/>
          </a:bodyPr>
          <a:lstStyle/>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Part projecting P&amp;L and B/S</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Projecting Asset and Depreciation</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Projecting Debt and Interest</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Projecting PAT and Retained Earnings</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Modeling Cash Flow</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Case on Break Even Analysis</a:t>
            </a:r>
          </a:p>
        </p:txBody>
      </p:sp>
      <p:sp>
        <p:nvSpPr>
          <p:cNvPr id="5" name="TextBox 4"/>
          <p:cNvSpPr txBox="1"/>
          <p:nvPr/>
        </p:nvSpPr>
        <p:spPr>
          <a:xfrm>
            <a:off x="785786" y="5313684"/>
            <a:ext cx="7500990" cy="423449"/>
          </a:xfrm>
          <a:prstGeom prst="rect">
            <a:avLst/>
          </a:prstGeom>
          <a:noFill/>
        </p:spPr>
        <p:txBody>
          <a:bodyPr wrap="square" rtlCol="0">
            <a:spAutoFit/>
          </a:bodyPr>
          <a:lstStyle/>
          <a:p>
            <a:pPr algn="ctr">
              <a:lnSpc>
                <a:spcPct val="150000"/>
              </a:lnSpc>
            </a:pPr>
            <a:r>
              <a:rPr lang="en-US" sz="1600" i="1" dirty="0" smtClean="0">
                <a:solidFill>
                  <a:srgbClr val="C00000"/>
                </a:solidFill>
              </a:rPr>
              <a:t>You would learn steps in creating schedules that cut across P&amp;L and B/S</a:t>
            </a:r>
            <a:endParaRPr lang="en-US" sz="1600" i="1" dirty="0">
              <a:solidFill>
                <a:srgbClr val="C00000"/>
              </a:solidFill>
            </a:endParaRPr>
          </a:p>
        </p:txBody>
      </p:sp>
      <p:pic>
        <p:nvPicPr>
          <p:cNvPr id="4098" name="Picture 2"/>
          <p:cNvPicPr>
            <a:picLocks noChangeAspect="1" noChangeArrowheads="1"/>
          </p:cNvPicPr>
          <p:nvPr/>
        </p:nvPicPr>
        <p:blipFill>
          <a:blip r:embed="rId2" cstate="print"/>
          <a:srcRect/>
          <a:stretch>
            <a:fillRect/>
          </a:stretch>
        </p:blipFill>
        <p:spPr bwMode="auto">
          <a:xfrm>
            <a:off x="4581525" y="1981200"/>
            <a:ext cx="4562475" cy="2724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4143372" y="1996620"/>
            <a:ext cx="5000628" cy="2800350"/>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dirty="0" smtClean="0"/>
              <a:t>Study Session: Week V</a:t>
            </a:r>
            <a:endParaRPr lang="da-DK" dirty="0"/>
          </a:p>
        </p:txBody>
      </p:sp>
      <p:sp>
        <p:nvSpPr>
          <p:cNvPr id="3" name="Content Placeholder 2"/>
          <p:cNvSpPr>
            <a:spLocks noGrp="1"/>
          </p:cNvSpPr>
          <p:nvPr>
            <p:ph idx="1"/>
          </p:nvPr>
        </p:nvSpPr>
        <p:spPr>
          <a:xfrm>
            <a:off x="428596" y="1857364"/>
            <a:ext cx="4143404" cy="3257560"/>
          </a:xfrm>
        </p:spPr>
        <p:txBody>
          <a:bodyPr>
            <a:noAutofit/>
          </a:bodyPr>
          <a:lstStyle/>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Advanced aspects of excel </a:t>
            </a:r>
          </a:p>
          <a:p>
            <a:pPr marL="857250" lvl="1" indent="-457200">
              <a:lnSpc>
                <a:spcPct val="160000"/>
              </a:lnSpc>
              <a:buClr>
                <a:schemeClr val="bg1">
                  <a:lumMod val="75000"/>
                </a:schemeClr>
              </a:buClr>
              <a:buFont typeface="+mj-lt"/>
              <a:buAutoNum type="arabicPeriod"/>
            </a:pPr>
            <a:r>
              <a:rPr lang="en-US" sz="1400" dirty="0" smtClean="0">
                <a:solidFill>
                  <a:schemeClr val="tx1">
                    <a:lumMod val="85000"/>
                    <a:lumOff val="15000"/>
                  </a:schemeClr>
                </a:solidFill>
              </a:rPr>
              <a:t>Circular references </a:t>
            </a:r>
          </a:p>
          <a:p>
            <a:pPr marL="857250" lvl="1" indent="-457200">
              <a:lnSpc>
                <a:spcPct val="160000"/>
              </a:lnSpc>
              <a:buClr>
                <a:schemeClr val="bg1">
                  <a:lumMod val="75000"/>
                </a:schemeClr>
              </a:buClr>
              <a:buFont typeface="+mj-lt"/>
              <a:buAutoNum type="arabicPeriod"/>
            </a:pPr>
            <a:r>
              <a:rPr lang="en-US" sz="1400" dirty="0" smtClean="0">
                <a:solidFill>
                  <a:schemeClr val="tx1">
                    <a:lumMod val="85000"/>
                    <a:lumOff val="15000"/>
                  </a:schemeClr>
                </a:solidFill>
              </a:rPr>
              <a:t>Macros</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Understanding Circular reference</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Circular references in interest expense</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Macros to generate charts </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Macros to break circular loops</a:t>
            </a:r>
          </a:p>
        </p:txBody>
      </p:sp>
      <p:sp>
        <p:nvSpPr>
          <p:cNvPr id="5" name="TextBox 4"/>
          <p:cNvSpPr txBox="1"/>
          <p:nvPr/>
        </p:nvSpPr>
        <p:spPr>
          <a:xfrm>
            <a:off x="714348" y="5643578"/>
            <a:ext cx="7786742" cy="461665"/>
          </a:xfrm>
          <a:prstGeom prst="rect">
            <a:avLst/>
          </a:prstGeom>
          <a:noFill/>
        </p:spPr>
        <p:txBody>
          <a:bodyPr wrap="square" rtlCol="0">
            <a:spAutoFit/>
          </a:bodyPr>
          <a:lstStyle/>
          <a:p>
            <a:pPr algn="ctr">
              <a:lnSpc>
                <a:spcPct val="150000"/>
              </a:lnSpc>
            </a:pPr>
            <a:r>
              <a:rPr lang="en-US" sz="1600" i="1" dirty="0" smtClean="0">
                <a:solidFill>
                  <a:srgbClr val="C00000"/>
                </a:solidFill>
              </a:rPr>
              <a:t>Learn application of advanced excel functions – Macros and Circular references in Finance</a:t>
            </a:r>
            <a:endParaRPr lang="en-US" sz="1600" i="1"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286216" y="1928106"/>
            <a:ext cx="4705384" cy="3496608"/>
            <a:chOff x="4286248" y="1214422"/>
            <a:chExt cx="4857784" cy="3496608"/>
          </a:xfrm>
        </p:grpSpPr>
        <p:pic>
          <p:nvPicPr>
            <p:cNvPr id="6146" name="Picture 2"/>
            <p:cNvPicPr>
              <a:picLocks noChangeAspect="1" noChangeArrowheads="1"/>
            </p:cNvPicPr>
            <p:nvPr/>
          </p:nvPicPr>
          <p:blipFill>
            <a:blip r:embed="rId2" cstate="print"/>
            <a:srcRect/>
            <a:stretch>
              <a:fillRect/>
            </a:stretch>
          </p:blipFill>
          <p:spPr bwMode="auto">
            <a:xfrm>
              <a:off x="4286248" y="1214422"/>
              <a:ext cx="1228725" cy="3429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cstate="print"/>
            <a:srcRect/>
            <a:stretch>
              <a:fillRect/>
            </a:stretch>
          </p:blipFill>
          <p:spPr bwMode="auto">
            <a:xfrm>
              <a:off x="4286248" y="2367880"/>
              <a:ext cx="4857784" cy="2343150"/>
            </a:xfrm>
            <a:prstGeom prst="rect">
              <a:avLst/>
            </a:prstGeom>
            <a:noFill/>
            <a:ln w="9525">
              <a:noFill/>
              <a:miter lim="800000"/>
              <a:headEnd/>
              <a:tailEnd/>
            </a:ln>
            <a:effectLst/>
          </p:spPr>
        </p:pic>
        <p:pic>
          <p:nvPicPr>
            <p:cNvPr id="6148" name="Picture 4"/>
            <p:cNvPicPr>
              <a:picLocks noChangeAspect="1" noChangeArrowheads="1"/>
            </p:cNvPicPr>
            <p:nvPr/>
          </p:nvPicPr>
          <p:blipFill>
            <a:blip r:embed="rId4" cstate="print"/>
            <a:srcRect/>
            <a:stretch>
              <a:fillRect/>
            </a:stretch>
          </p:blipFill>
          <p:spPr bwMode="auto">
            <a:xfrm>
              <a:off x="4357686" y="1500174"/>
              <a:ext cx="2733675" cy="800100"/>
            </a:xfrm>
            <a:prstGeom prst="rect">
              <a:avLst/>
            </a:prstGeom>
            <a:noFill/>
            <a:ln w="9525">
              <a:noFill/>
              <a:miter lim="800000"/>
              <a:headEnd/>
              <a:tailEnd/>
            </a:ln>
            <a:effectLst/>
          </p:spPr>
        </p:pic>
      </p:grpSp>
      <p:sp>
        <p:nvSpPr>
          <p:cNvPr id="2" name="Title 1"/>
          <p:cNvSpPr>
            <a:spLocks noGrp="1"/>
          </p:cNvSpPr>
          <p:nvPr>
            <p:ph type="title"/>
          </p:nvPr>
        </p:nvSpPr>
        <p:spPr/>
        <p:txBody>
          <a:bodyPr>
            <a:normAutofit/>
          </a:bodyPr>
          <a:lstStyle/>
          <a:p>
            <a:r>
              <a:rPr lang="en-US" dirty="0" smtClean="0"/>
              <a:t>Study Session: Week VI</a:t>
            </a:r>
            <a:endParaRPr lang="da-DK" dirty="0"/>
          </a:p>
        </p:txBody>
      </p:sp>
      <p:sp>
        <p:nvSpPr>
          <p:cNvPr id="3" name="Content Placeholder 2"/>
          <p:cNvSpPr>
            <a:spLocks noGrp="1"/>
          </p:cNvSpPr>
          <p:nvPr>
            <p:ph idx="1"/>
          </p:nvPr>
        </p:nvSpPr>
        <p:spPr>
          <a:xfrm>
            <a:off x="428596" y="1770280"/>
            <a:ext cx="4143404" cy="3257560"/>
          </a:xfrm>
        </p:spPr>
        <p:txBody>
          <a:bodyPr>
            <a:noAutofit/>
          </a:bodyPr>
          <a:lstStyle/>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Analyzing the statements</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Using ratios </a:t>
            </a:r>
          </a:p>
          <a:p>
            <a:pPr marL="857250" lvl="1" indent="-457200">
              <a:lnSpc>
                <a:spcPct val="160000"/>
              </a:lnSpc>
              <a:buClr>
                <a:schemeClr val="bg1">
                  <a:lumMod val="75000"/>
                </a:schemeClr>
              </a:buClr>
              <a:buFont typeface="+mj-lt"/>
              <a:buAutoNum type="alphaLcParenR"/>
            </a:pPr>
            <a:r>
              <a:rPr lang="en-US" sz="1400" dirty="0" smtClean="0">
                <a:solidFill>
                  <a:schemeClr val="tx1">
                    <a:lumMod val="85000"/>
                    <a:lumOff val="15000"/>
                  </a:schemeClr>
                </a:solidFill>
              </a:rPr>
              <a:t>Profitability</a:t>
            </a:r>
          </a:p>
          <a:p>
            <a:pPr marL="857250" lvl="1" indent="-457200">
              <a:lnSpc>
                <a:spcPct val="160000"/>
              </a:lnSpc>
              <a:buClr>
                <a:schemeClr val="bg1">
                  <a:lumMod val="75000"/>
                </a:schemeClr>
              </a:buClr>
              <a:buFont typeface="+mj-lt"/>
              <a:buAutoNum type="alphaLcParenR"/>
            </a:pPr>
            <a:r>
              <a:rPr lang="en-US" sz="1400" dirty="0" smtClean="0">
                <a:solidFill>
                  <a:schemeClr val="tx1">
                    <a:lumMod val="85000"/>
                    <a:lumOff val="15000"/>
                  </a:schemeClr>
                </a:solidFill>
              </a:rPr>
              <a:t>Liquidity </a:t>
            </a:r>
          </a:p>
          <a:p>
            <a:pPr marL="857250" lvl="1" indent="-457200">
              <a:lnSpc>
                <a:spcPct val="160000"/>
              </a:lnSpc>
              <a:buClr>
                <a:schemeClr val="bg1">
                  <a:lumMod val="75000"/>
                </a:schemeClr>
              </a:buClr>
              <a:buFont typeface="+mj-lt"/>
              <a:buAutoNum type="alphaLcParenR"/>
            </a:pPr>
            <a:r>
              <a:rPr lang="en-US" sz="1400" dirty="0" smtClean="0">
                <a:solidFill>
                  <a:schemeClr val="tx1">
                    <a:lumMod val="85000"/>
                    <a:lumOff val="15000"/>
                  </a:schemeClr>
                </a:solidFill>
              </a:rPr>
              <a:t>Others</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Basics of corporate finance</a:t>
            </a:r>
          </a:p>
          <a:p>
            <a:pPr marL="457200" indent="-457200">
              <a:lnSpc>
                <a:spcPct val="160000"/>
              </a:lnSpc>
              <a:buClr>
                <a:schemeClr val="bg1">
                  <a:lumMod val="75000"/>
                </a:schemeClr>
              </a:buClr>
              <a:buFont typeface="+mj-lt"/>
              <a:buAutoNum type="arabicPeriod"/>
            </a:pPr>
            <a:r>
              <a:rPr lang="en-US" sz="1800" dirty="0" smtClean="0">
                <a:solidFill>
                  <a:schemeClr val="tx1">
                    <a:lumMod val="85000"/>
                    <a:lumOff val="15000"/>
                  </a:schemeClr>
                </a:solidFill>
              </a:rPr>
              <a:t>credit risk Model - Arrays and lookup functions</a:t>
            </a:r>
          </a:p>
        </p:txBody>
      </p:sp>
      <p:sp>
        <p:nvSpPr>
          <p:cNvPr id="5" name="TextBox 4"/>
          <p:cNvSpPr txBox="1"/>
          <p:nvPr/>
        </p:nvSpPr>
        <p:spPr>
          <a:xfrm>
            <a:off x="714348" y="5643578"/>
            <a:ext cx="7786742" cy="423449"/>
          </a:xfrm>
          <a:prstGeom prst="rect">
            <a:avLst/>
          </a:prstGeom>
          <a:noFill/>
        </p:spPr>
        <p:txBody>
          <a:bodyPr wrap="square" rtlCol="0">
            <a:spAutoFit/>
          </a:bodyPr>
          <a:lstStyle/>
          <a:p>
            <a:pPr algn="ctr">
              <a:lnSpc>
                <a:spcPct val="150000"/>
              </a:lnSpc>
            </a:pPr>
            <a:r>
              <a:rPr lang="en-US" sz="1600" i="1" dirty="0" smtClean="0">
                <a:solidFill>
                  <a:srgbClr val="C00000"/>
                </a:solidFill>
              </a:rPr>
              <a:t>Learn Financial Statement Analysis in Excel and Array functions for Credit Risk Modeling</a:t>
            </a:r>
            <a:endParaRPr lang="en-US" sz="1600" i="1" dirty="0">
              <a:solidFill>
                <a:srgbClr val="C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Session: Week VII</a:t>
            </a:r>
            <a:endParaRPr lang="da-DK" dirty="0"/>
          </a:p>
        </p:txBody>
      </p:sp>
      <p:sp>
        <p:nvSpPr>
          <p:cNvPr id="3" name="Content Placeholder 2"/>
          <p:cNvSpPr>
            <a:spLocks noGrp="1"/>
          </p:cNvSpPr>
          <p:nvPr>
            <p:ph idx="1"/>
          </p:nvPr>
        </p:nvSpPr>
        <p:spPr>
          <a:xfrm>
            <a:off x="428596" y="1857364"/>
            <a:ext cx="4219604" cy="3257560"/>
          </a:xfrm>
        </p:spPr>
        <p:txBody>
          <a:bodyPr>
            <a:noAutofit/>
          </a:bodyPr>
          <a:lstStyle/>
          <a:p>
            <a:pPr marL="457200" indent="-457200">
              <a:lnSpc>
                <a:spcPct val="160000"/>
              </a:lnSpc>
              <a:buClr>
                <a:schemeClr val="bg1">
                  <a:lumMod val="75000"/>
                </a:schemeClr>
              </a:buClr>
              <a:buFont typeface="+mj-lt"/>
              <a:buAutoNum type="arabicPeriod"/>
            </a:pPr>
            <a:r>
              <a:rPr lang="en-US" sz="2000" dirty="0" smtClean="0">
                <a:solidFill>
                  <a:schemeClr val="tx1">
                    <a:lumMod val="85000"/>
                    <a:lumOff val="15000"/>
                  </a:schemeClr>
                </a:solidFill>
              </a:rPr>
              <a:t>Understanding Valuation methodology </a:t>
            </a:r>
          </a:p>
          <a:p>
            <a:pPr marL="857250" lvl="1" indent="-457200">
              <a:lnSpc>
                <a:spcPct val="160000"/>
              </a:lnSpc>
              <a:buClr>
                <a:schemeClr val="bg1">
                  <a:lumMod val="75000"/>
                </a:schemeClr>
              </a:buClr>
              <a:buFont typeface="+mj-lt"/>
              <a:buAutoNum type="alphaLcParenR"/>
            </a:pPr>
            <a:r>
              <a:rPr lang="en-US" sz="1600" dirty="0" smtClean="0">
                <a:solidFill>
                  <a:schemeClr val="tx1">
                    <a:lumMod val="85000"/>
                    <a:lumOff val="15000"/>
                  </a:schemeClr>
                </a:solidFill>
              </a:rPr>
              <a:t>Absolute valuation - DCF</a:t>
            </a:r>
          </a:p>
          <a:p>
            <a:pPr marL="857250" lvl="1" indent="-457200">
              <a:lnSpc>
                <a:spcPct val="160000"/>
              </a:lnSpc>
              <a:buClr>
                <a:schemeClr val="bg1">
                  <a:lumMod val="75000"/>
                </a:schemeClr>
              </a:buClr>
              <a:buFont typeface="+mj-lt"/>
              <a:buAutoNum type="alphaLcParenR"/>
            </a:pPr>
            <a:r>
              <a:rPr lang="en-US" sz="1600" dirty="0" smtClean="0">
                <a:solidFill>
                  <a:schemeClr val="tx1">
                    <a:lumMod val="85000"/>
                    <a:lumOff val="15000"/>
                  </a:schemeClr>
                </a:solidFill>
              </a:rPr>
              <a:t>Comps (comparatives)</a:t>
            </a:r>
          </a:p>
          <a:p>
            <a:pPr marL="457200" indent="-457200">
              <a:lnSpc>
                <a:spcPct val="160000"/>
              </a:lnSpc>
              <a:buClr>
                <a:schemeClr val="bg1">
                  <a:lumMod val="75000"/>
                </a:schemeClr>
              </a:buClr>
              <a:buFont typeface="+mj-lt"/>
              <a:buAutoNum type="arabicPeriod"/>
            </a:pPr>
            <a:r>
              <a:rPr lang="en-US" sz="2000" dirty="0" smtClean="0">
                <a:solidFill>
                  <a:schemeClr val="tx1">
                    <a:lumMod val="85000"/>
                    <a:lumOff val="15000"/>
                  </a:schemeClr>
                </a:solidFill>
              </a:rPr>
              <a:t>Implementing DCF</a:t>
            </a:r>
          </a:p>
          <a:p>
            <a:pPr marL="857250" lvl="1" indent="-457200">
              <a:lnSpc>
                <a:spcPct val="160000"/>
              </a:lnSpc>
              <a:buClr>
                <a:schemeClr val="bg1">
                  <a:lumMod val="75000"/>
                </a:schemeClr>
              </a:buClr>
              <a:buFont typeface="+mj-lt"/>
              <a:buAutoNum type="alphaLcParenR"/>
            </a:pPr>
            <a:r>
              <a:rPr lang="en-US" sz="1600" dirty="0" smtClean="0">
                <a:solidFill>
                  <a:schemeClr val="tx1">
                    <a:lumMod val="85000"/>
                    <a:lumOff val="15000"/>
                  </a:schemeClr>
                </a:solidFill>
              </a:rPr>
              <a:t>Cash</a:t>
            </a:r>
          </a:p>
          <a:p>
            <a:pPr marL="857250" lvl="1" indent="-457200">
              <a:lnSpc>
                <a:spcPct val="160000"/>
              </a:lnSpc>
              <a:buClr>
                <a:schemeClr val="bg1">
                  <a:lumMod val="75000"/>
                </a:schemeClr>
              </a:buClr>
              <a:buFont typeface="+mj-lt"/>
              <a:buAutoNum type="alphaLcParenR"/>
            </a:pPr>
            <a:r>
              <a:rPr lang="en-US" sz="1600" dirty="0" smtClean="0">
                <a:solidFill>
                  <a:schemeClr val="tx1">
                    <a:lumMod val="85000"/>
                    <a:lumOff val="15000"/>
                  </a:schemeClr>
                </a:solidFill>
              </a:rPr>
              <a:t>Timing of cash </a:t>
            </a:r>
          </a:p>
          <a:p>
            <a:pPr marL="857250" lvl="1" indent="-457200">
              <a:lnSpc>
                <a:spcPct val="160000"/>
              </a:lnSpc>
              <a:buClr>
                <a:schemeClr val="bg1">
                  <a:lumMod val="75000"/>
                </a:schemeClr>
              </a:buClr>
              <a:buFont typeface="+mj-lt"/>
              <a:buAutoNum type="alphaLcParenR"/>
            </a:pPr>
            <a:r>
              <a:rPr lang="en-US" sz="1600" dirty="0" smtClean="0">
                <a:solidFill>
                  <a:schemeClr val="tx1">
                    <a:lumMod val="85000"/>
                    <a:lumOff val="15000"/>
                  </a:schemeClr>
                </a:solidFill>
              </a:rPr>
              <a:t>Expectation of investors (Cost of capital)</a:t>
            </a:r>
          </a:p>
        </p:txBody>
      </p:sp>
      <p:sp>
        <p:nvSpPr>
          <p:cNvPr id="5" name="TextBox 4"/>
          <p:cNvSpPr txBox="1"/>
          <p:nvPr/>
        </p:nvSpPr>
        <p:spPr>
          <a:xfrm>
            <a:off x="714348" y="5791633"/>
            <a:ext cx="7786742" cy="423449"/>
          </a:xfrm>
          <a:prstGeom prst="rect">
            <a:avLst/>
          </a:prstGeom>
          <a:noFill/>
        </p:spPr>
        <p:txBody>
          <a:bodyPr wrap="square" rtlCol="0">
            <a:spAutoFit/>
          </a:bodyPr>
          <a:lstStyle/>
          <a:p>
            <a:pPr algn="ctr">
              <a:lnSpc>
                <a:spcPct val="150000"/>
              </a:lnSpc>
            </a:pPr>
            <a:r>
              <a:rPr lang="en-US" sz="1600" i="1" dirty="0" smtClean="0">
                <a:solidFill>
                  <a:srgbClr val="C00000"/>
                </a:solidFill>
              </a:rPr>
              <a:t>Learn and Understand and Implementation of Valuation Techniques</a:t>
            </a:r>
            <a:endParaRPr lang="en-US" sz="1600" i="1" dirty="0">
              <a:solidFill>
                <a:srgbClr val="C00000"/>
              </a:solidFill>
            </a:endParaRPr>
          </a:p>
        </p:txBody>
      </p:sp>
      <p:pic>
        <p:nvPicPr>
          <p:cNvPr id="7170" name="Picture 2"/>
          <p:cNvPicPr>
            <a:picLocks noChangeAspect="1" noChangeArrowheads="1"/>
          </p:cNvPicPr>
          <p:nvPr/>
        </p:nvPicPr>
        <p:blipFill>
          <a:blip r:embed="rId2" cstate="print"/>
          <a:srcRect/>
          <a:stretch>
            <a:fillRect/>
          </a:stretch>
        </p:blipFill>
        <p:spPr bwMode="auto">
          <a:xfrm>
            <a:off x="4495800" y="2057400"/>
            <a:ext cx="4191000" cy="236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Session: Week VIII</a:t>
            </a:r>
            <a:endParaRPr lang="da-DK" dirty="0"/>
          </a:p>
        </p:txBody>
      </p:sp>
      <p:sp>
        <p:nvSpPr>
          <p:cNvPr id="3" name="Content Placeholder 2"/>
          <p:cNvSpPr>
            <a:spLocks noGrp="1"/>
          </p:cNvSpPr>
          <p:nvPr>
            <p:ph idx="1"/>
          </p:nvPr>
        </p:nvSpPr>
        <p:spPr>
          <a:xfrm>
            <a:off x="290286" y="1883232"/>
            <a:ext cx="4143404" cy="1857388"/>
          </a:xfrm>
        </p:spPr>
        <p:txBody>
          <a:bodyPr>
            <a:noAutofit/>
          </a:bodyPr>
          <a:lstStyle/>
          <a:p>
            <a:pPr marL="457200" indent="-457200">
              <a:lnSpc>
                <a:spcPct val="160000"/>
              </a:lnSpc>
              <a:buClr>
                <a:schemeClr val="bg1">
                  <a:lumMod val="75000"/>
                </a:schemeClr>
              </a:buClr>
              <a:buFont typeface="+mj-lt"/>
              <a:buAutoNum type="arabicPeriod"/>
            </a:pPr>
            <a:r>
              <a:rPr lang="en-US" sz="2000" dirty="0" smtClean="0">
                <a:solidFill>
                  <a:schemeClr val="tx1">
                    <a:lumMod val="85000"/>
                    <a:lumOff val="15000"/>
                  </a:schemeClr>
                </a:solidFill>
              </a:rPr>
              <a:t>Practice and Implement a Completely Integrated Valuation Model</a:t>
            </a:r>
            <a:endParaRPr lang="en-US" sz="1600" dirty="0" smtClean="0">
              <a:solidFill>
                <a:schemeClr val="tx1">
                  <a:lumMod val="85000"/>
                  <a:lumOff val="15000"/>
                </a:schemeClr>
              </a:solidFill>
            </a:endParaRPr>
          </a:p>
        </p:txBody>
      </p:sp>
      <p:sp>
        <p:nvSpPr>
          <p:cNvPr id="5" name="TextBox 4"/>
          <p:cNvSpPr txBox="1"/>
          <p:nvPr/>
        </p:nvSpPr>
        <p:spPr>
          <a:xfrm>
            <a:off x="714348" y="5791633"/>
            <a:ext cx="7786742" cy="423449"/>
          </a:xfrm>
          <a:prstGeom prst="rect">
            <a:avLst/>
          </a:prstGeom>
          <a:noFill/>
        </p:spPr>
        <p:txBody>
          <a:bodyPr wrap="square" rtlCol="0">
            <a:spAutoFit/>
          </a:bodyPr>
          <a:lstStyle/>
          <a:p>
            <a:pPr algn="ctr">
              <a:lnSpc>
                <a:spcPct val="150000"/>
              </a:lnSpc>
            </a:pPr>
            <a:r>
              <a:rPr lang="en-US" sz="1600" i="1" dirty="0" smtClean="0">
                <a:solidFill>
                  <a:srgbClr val="C00000"/>
                </a:solidFill>
              </a:rPr>
              <a:t>Practice on Actual Industry Model</a:t>
            </a:r>
            <a:endParaRPr lang="en-US" sz="1600" i="1" dirty="0">
              <a:solidFill>
                <a:srgbClr val="C00000"/>
              </a:solidFill>
            </a:endParaRPr>
          </a:p>
        </p:txBody>
      </p:sp>
      <p:pic>
        <p:nvPicPr>
          <p:cNvPr id="8194" name="Picture 2"/>
          <p:cNvPicPr>
            <a:picLocks noChangeAspect="1" noChangeArrowheads="1"/>
          </p:cNvPicPr>
          <p:nvPr/>
        </p:nvPicPr>
        <p:blipFill>
          <a:blip r:embed="rId2" cstate="print"/>
          <a:srcRect/>
          <a:stretch>
            <a:fillRect/>
          </a:stretch>
        </p:blipFill>
        <p:spPr bwMode="auto">
          <a:xfrm>
            <a:off x="4419600" y="2013858"/>
            <a:ext cx="4543425" cy="1247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Session: Week IX</a:t>
            </a:r>
            <a:endParaRPr lang="da-DK" dirty="0"/>
          </a:p>
        </p:txBody>
      </p:sp>
      <p:sp>
        <p:nvSpPr>
          <p:cNvPr id="3" name="Content Placeholder 2"/>
          <p:cNvSpPr>
            <a:spLocks noGrp="1"/>
          </p:cNvSpPr>
          <p:nvPr>
            <p:ph idx="1"/>
          </p:nvPr>
        </p:nvSpPr>
        <p:spPr>
          <a:xfrm>
            <a:off x="428596" y="1857364"/>
            <a:ext cx="4143404" cy="3257560"/>
          </a:xfrm>
        </p:spPr>
        <p:txBody>
          <a:bodyPr>
            <a:noAutofit/>
          </a:bodyPr>
          <a:lstStyle/>
          <a:p>
            <a:pPr marL="457200" indent="-457200">
              <a:lnSpc>
                <a:spcPct val="160000"/>
              </a:lnSpc>
              <a:buClr>
                <a:schemeClr val="bg1">
                  <a:lumMod val="75000"/>
                </a:schemeClr>
              </a:buClr>
              <a:buFont typeface="+mj-lt"/>
              <a:buAutoNum type="arabicPeriod"/>
            </a:pPr>
            <a:r>
              <a:rPr lang="en-US" sz="2000" dirty="0" smtClean="0">
                <a:solidFill>
                  <a:schemeClr val="tx1">
                    <a:lumMod val="85000"/>
                    <a:lumOff val="15000"/>
                  </a:schemeClr>
                </a:solidFill>
              </a:rPr>
              <a:t>Valuation by Comps (Comparatives) </a:t>
            </a:r>
          </a:p>
          <a:p>
            <a:pPr marL="857250" lvl="1" indent="-457200">
              <a:lnSpc>
                <a:spcPct val="160000"/>
              </a:lnSpc>
              <a:buClr>
                <a:schemeClr val="bg1">
                  <a:lumMod val="75000"/>
                </a:schemeClr>
              </a:buClr>
              <a:buFont typeface="+mj-lt"/>
              <a:buAutoNum type="alphaLcParenR"/>
            </a:pPr>
            <a:r>
              <a:rPr lang="en-US" sz="1600" dirty="0" smtClean="0">
                <a:solidFill>
                  <a:schemeClr val="tx1">
                    <a:lumMod val="85000"/>
                    <a:lumOff val="15000"/>
                  </a:schemeClr>
                </a:solidFill>
              </a:rPr>
              <a:t>Transaction comps &amp; Trading comps</a:t>
            </a:r>
          </a:p>
          <a:p>
            <a:pPr marL="857250" lvl="1" indent="-457200">
              <a:lnSpc>
                <a:spcPct val="160000"/>
              </a:lnSpc>
              <a:buClr>
                <a:schemeClr val="bg1">
                  <a:lumMod val="75000"/>
                </a:schemeClr>
              </a:buClr>
              <a:buFont typeface="+mj-lt"/>
              <a:buAutoNum type="alphaLcParenR"/>
            </a:pPr>
            <a:r>
              <a:rPr lang="en-US" sz="1600" dirty="0" smtClean="0">
                <a:solidFill>
                  <a:schemeClr val="tx1">
                    <a:lumMod val="85000"/>
                    <a:lumOff val="15000"/>
                  </a:schemeClr>
                </a:solidFill>
              </a:rPr>
              <a:t>Important multiples like P/E, EV/ EBITDA, EV/ Sales</a:t>
            </a:r>
          </a:p>
          <a:p>
            <a:pPr marL="457200" indent="-457200">
              <a:lnSpc>
                <a:spcPct val="160000"/>
              </a:lnSpc>
              <a:buClr>
                <a:schemeClr val="bg1">
                  <a:lumMod val="75000"/>
                </a:schemeClr>
              </a:buClr>
              <a:buFont typeface="+mj-lt"/>
              <a:buAutoNum type="arabicPeriod"/>
            </a:pPr>
            <a:r>
              <a:rPr lang="en-US" sz="2000" dirty="0" smtClean="0">
                <a:solidFill>
                  <a:schemeClr val="tx1">
                    <a:lumMod val="85000"/>
                    <a:lumOff val="15000"/>
                  </a:schemeClr>
                </a:solidFill>
              </a:rPr>
              <a:t>Modeling advanced Accounting Concept - Deferred Taxes</a:t>
            </a:r>
          </a:p>
          <a:p>
            <a:pPr marL="457200" indent="-457200">
              <a:lnSpc>
                <a:spcPct val="160000"/>
              </a:lnSpc>
              <a:buClr>
                <a:schemeClr val="bg1">
                  <a:lumMod val="75000"/>
                </a:schemeClr>
              </a:buClr>
              <a:buFont typeface="+mj-lt"/>
              <a:buAutoNum type="arabicPeriod"/>
            </a:pPr>
            <a:r>
              <a:rPr lang="en-US" sz="2000" dirty="0" smtClean="0">
                <a:solidFill>
                  <a:schemeClr val="tx1">
                    <a:lumMod val="85000"/>
                    <a:lumOff val="15000"/>
                  </a:schemeClr>
                </a:solidFill>
              </a:rPr>
              <a:t>Creating forms in Excel</a:t>
            </a:r>
          </a:p>
        </p:txBody>
      </p:sp>
      <p:sp>
        <p:nvSpPr>
          <p:cNvPr id="5" name="TextBox 4"/>
          <p:cNvSpPr txBox="1"/>
          <p:nvPr/>
        </p:nvSpPr>
        <p:spPr>
          <a:xfrm>
            <a:off x="714348" y="5791633"/>
            <a:ext cx="7786742" cy="423449"/>
          </a:xfrm>
          <a:prstGeom prst="rect">
            <a:avLst/>
          </a:prstGeom>
          <a:noFill/>
        </p:spPr>
        <p:txBody>
          <a:bodyPr wrap="square" rtlCol="0">
            <a:spAutoFit/>
          </a:bodyPr>
          <a:lstStyle/>
          <a:p>
            <a:pPr algn="ctr">
              <a:lnSpc>
                <a:spcPct val="150000"/>
              </a:lnSpc>
            </a:pPr>
            <a:r>
              <a:rPr lang="en-US" sz="1600" i="1" dirty="0" smtClean="0">
                <a:solidFill>
                  <a:srgbClr val="C00000"/>
                </a:solidFill>
              </a:rPr>
              <a:t>Learn and Understand and Implementation of Valuation Techniques</a:t>
            </a:r>
            <a:endParaRPr lang="en-US" sz="1600" i="1" dirty="0">
              <a:solidFill>
                <a:srgbClr val="C00000"/>
              </a:solidFill>
            </a:endParaRPr>
          </a:p>
        </p:txBody>
      </p:sp>
      <p:pic>
        <p:nvPicPr>
          <p:cNvPr id="9218" name="Picture 2"/>
          <p:cNvPicPr>
            <a:picLocks noChangeAspect="1" noChangeArrowheads="1"/>
          </p:cNvPicPr>
          <p:nvPr/>
        </p:nvPicPr>
        <p:blipFill>
          <a:blip r:embed="rId2" cstate="print"/>
          <a:srcRect/>
          <a:stretch>
            <a:fillRect/>
          </a:stretch>
        </p:blipFill>
        <p:spPr bwMode="auto">
          <a:xfrm>
            <a:off x="4786314" y="2015886"/>
            <a:ext cx="4105275"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 Session: Week X</a:t>
            </a:r>
            <a:endParaRPr lang="da-DK" dirty="0"/>
          </a:p>
        </p:txBody>
      </p:sp>
      <p:sp>
        <p:nvSpPr>
          <p:cNvPr id="3" name="Content Placeholder 2"/>
          <p:cNvSpPr>
            <a:spLocks noGrp="1"/>
          </p:cNvSpPr>
          <p:nvPr>
            <p:ph idx="1"/>
          </p:nvPr>
        </p:nvSpPr>
        <p:spPr>
          <a:xfrm>
            <a:off x="428596" y="1905000"/>
            <a:ext cx="4143404" cy="2786082"/>
          </a:xfrm>
        </p:spPr>
        <p:txBody>
          <a:bodyPr>
            <a:noAutofit/>
          </a:bodyPr>
          <a:lstStyle/>
          <a:p>
            <a:pPr marL="457200" indent="-457200">
              <a:lnSpc>
                <a:spcPct val="160000"/>
              </a:lnSpc>
              <a:buClr>
                <a:schemeClr val="bg1">
                  <a:lumMod val="75000"/>
                </a:schemeClr>
              </a:buClr>
              <a:buFont typeface="+mj-lt"/>
              <a:buAutoNum type="arabicPeriod"/>
            </a:pPr>
            <a:r>
              <a:rPr lang="en-US" sz="2000" dirty="0" smtClean="0">
                <a:solidFill>
                  <a:schemeClr val="tx1">
                    <a:lumMod val="85000"/>
                    <a:lumOff val="15000"/>
                  </a:schemeClr>
                </a:solidFill>
              </a:rPr>
              <a:t>Charting Theme</a:t>
            </a:r>
          </a:p>
          <a:p>
            <a:pPr marL="857250" lvl="1" indent="-457200">
              <a:lnSpc>
                <a:spcPct val="160000"/>
              </a:lnSpc>
              <a:buClr>
                <a:schemeClr val="bg1">
                  <a:lumMod val="75000"/>
                </a:schemeClr>
              </a:buClr>
              <a:buFont typeface="+mj-lt"/>
              <a:buAutoNum type="alphaLcParenR"/>
            </a:pPr>
            <a:r>
              <a:rPr lang="en-US" sz="1600" dirty="0" smtClean="0">
                <a:solidFill>
                  <a:schemeClr val="tx1">
                    <a:lumMod val="85000"/>
                    <a:lumOff val="15000"/>
                  </a:schemeClr>
                </a:solidFill>
              </a:rPr>
              <a:t>Football field</a:t>
            </a:r>
          </a:p>
          <a:p>
            <a:pPr marL="857250" lvl="1" indent="-457200">
              <a:lnSpc>
                <a:spcPct val="160000"/>
              </a:lnSpc>
              <a:buClr>
                <a:schemeClr val="bg1">
                  <a:lumMod val="75000"/>
                </a:schemeClr>
              </a:buClr>
              <a:buFont typeface="+mj-lt"/>
              <a:buAutoNum type="alphaLcParenR"/>
            </a:pPr>
            <a:r>
              <a:rPr lang="en-US" sz="1600" dirty="0" smtClean="0">
                <a:solidFill>
                  <a:schemeClr val="tx1">
                    <a:lumMod val="85000"/>
                    <a:lumOff val="15000"/>
                  </a:schemeClr>
                </a:solidFill>
              </a:rPr>
              <a:t>Waterfall Mechanism</a:t>
            </a:r>
          </a:p>
          <a:p>
            <a:pPr marL="457200" indent="-457200">
              <a:lnSpc>
                <a:spcPct val="160000"/>
              </a:lnSpc>
              <a:buClr>
                <a:schemeClr val="bg1">
                  <a:lumMod val="75000"/>
                </a:schemeClr>
              </a:buClr>
              <a:buFont typeface="+mj-lt"/>
              <a:buAutoNum type="arabicPeriod"/>
            </a:pPr>
            <a:r>
              <a:rPr lang="en-US" sz="2000" dirty="0" smtClean="0">
                <a:solidFill>
                  <a:schemeClr val="tx1">
                    <a:lumMod val="85000"/>
                    <a:lumOff val="15000"/>
                  </a:schemeClr>
                </a:solidFill>
              </a:rPr>
              <a:t>Creating Valuation Dashboard</a:t>
            </a:r>
          </a:p>
          <a:p>
            <a:pPr marL="457200" indent="-457200">
              <a:lnSpc>
                <a:spcPct val="160000"/>
              </a:lnSpc>
              <a:buClr>
                <a:schemeClr val="bg1">
                  <a:lumMod val="75000"/>
                </a:schemeClr>
              </a:buClr>
              <a:buFont typeface="+mj-lt"/>
              <a:buAutoNum type="arabicPeriod"/>
            </a:pPr>
            <a:r>
              <a:rPr lang="en-US" sz="2000" dirty="0" smtClean="0">
                <a:solidFill>
                  <a:schemeClr val="tx1">
                    <a:lumMod val="85000"/>
                    <a:lumOff val="15000"/>
                  </a:schemeClr>
                </a:solidFill>
              </a:rPr>
              <a:t>Monte Carlo Simulation</a:t>
            </a:r>
          </a:p>
        </p:txBody>
      </p:sp>
      <p:sp>
        <p:nvSpPr>
          <p:cNvPr id="5" name="TextBox 4"/>
          <p:cNvSpPr txBox="1"/>
          <p:nvPr/>
        </p:nvSpPr>
        <p:spPr>
          <a:xfrm>
            <a:off x="714348" y="5791633"/>
            <a:ext cx="7786742" cy="423449"/>
          </a:xfrm>
          <a:prstGeom prst="rect">
            <a:avLst/>
          </a:prstGeom>
          <a:noFill/>
        </p:spPr>
        <p:txBody>
          <a:bodyPr wrap="square" rtlCol="0">
            <a:spAutoFit/>
          </a:bodyPr>
          <a:lstStyle/>
          <a:p>
            <a:pPr algn="ctr">
              <a:lnSpc>
                <a:spcPct val="150000"/>
              </a:lnSpc>
            </a:pPr>
            <a:r>
              <a:rPr lang="en-US" sz="1600" i="1" dirty="0" smtClean="0">
                <a:solidFill>
                  <a:srgbClr val="C00000"/>
                </a:solidFill>
              </a:rPr>
              <a:t>Learn Charting Techniques relevant to finance in Excel</a:t>
            </a:r>
            <a:endParaRPr lang="en-US" sz="1600" i="1" dirty="0">
              <a:solidFill>
                <a:srgbClr val="C00000"/>
              </a:solidFill>
            </a:endParaRPr>
          </a:p>
        </p:txBody>
      </p:sp>
      <p:pic>
        <p:nvPicPr>
          <p:cNvPr id="10242" name="Picture 2"/>
          <p:cNvPicPr>
            <a:picLocks noChangeAspect="1" noChangeArrowheads="1"/>
          </p:cNvPicPr>
          <p:nvPr/>
        </p:nvPicPr>
        <p:blipFill>
          <a:blip r:embed="rId2" cstate="print"/>
          <a:srcRect/>
          <a:stretch>
            <a:fillRect/>
          </a:stretch>
        </p:blipFill>
        <p:spPr bwMode="auto">
          <a:xfrm>
            <a:off x="4625606" y="1981200"/>
            <a:ext cx="4518394" cy="27146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93988"/>
            <a:ext cx="7772400" cy="1470025"/>
          </a:xfrm>
        </p:spPr>
        <p:txBody>
          <a:bodyPr>
            <a:normAutofit fontScale="90000"/>
          </a:bodyPr>
          <a:lstStyle/>
          <a:p>
            <a:pPr algn="ctr">
              <a:lnSpc>
                <a:spcPct val="150000"/>
              </a:lnSpc>
            </a:pPr>
            <a:r>
              <a:rPr lang="en-US" dirty="0" smtClean="0"/>
              <a:t>Introducing</a:t>
            </a:r>
            <a:br>
              <a:rPr lang="en-US" dirty="0" smtClean="0"/>
            </a:br>
            <a:r>
              <a:rPr lang="en-US" dirty="0" smtClean="0"/>
              <a:t>Project Finance Financial Modeling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Project Finance Financial Modeling</a:t>
            </a:r>
            <a:endParaRPr lang="da-DK" dirty="0"/>
          </a:p>
        </p:txBody>
      </p:sp>
      <p:sp>
        <p:nvSpPr>
          <p:cNvPr id="3" name="Content Placeholder 2"/>
          <p:cNvSpPr>
            <a:spLocks noGrp="1"/>
          </p:cNvSpPr>
          <p:nvPr>
            <p:ph idx="1"/>
          </p:nvPr>
        </p:nvSpPr>
        <p:spPr>
          <a:xfrm>
            <a:off x="642910" y="1800220"/>
            <a:ext cx="3900486" cy="3414730"/>
          </a:xfrm>
        </p:spPr>
        <p:txBody>
          <a:bodyPr>
            <a:normAutofit fontScale="85000" lnSpcReduction="20000"/>
          </a:bodyPr>
          <a:lstStyle/>
          <a:p>
            <a:pPr marL="457200" indent="-457200">
              <a:lnSpc>
                <a:spcPct val="150000"/>
              </a:lnSpc>
              <a:buClr>
                <a:schemeClr val="bg1">
                  <a:lumMod val="75000"/>
                </a:schemeClr>
              </a:buClr>
              <a:buFont typeface="+mj-lt"/>
              <a:buAutoNum type="arabicPeriod"/>
            </a:pPr>
            <a:r>
              <a:rPr lang="en-US" sz="1800" dirty="0" smtClean="0">
                <a:solidFill>
                  <a:schemeClr val="tx1">
                    <a:lumMod val="85000"/>
                    <a:lumOff val="15000"/>
                  </a:schemeClr>
                </a:solidFill>
              </a:rPr>
              <a:t>FSS Nuances for Project finance</a:t>
            </a:r>
          </a:p>
          <a:p>
            <a:pPr marL="457200" indent="-457200">
              <a:lnSpc>
                <a:spcPct val="150000"/>
              </a:lnSpc>
              <a:buClr>
                <a:schemeClr val="bg1">
                  <a:lumMod val="75000"/>
                </a:schemeClr>
              </a:buClr>
              <a:buFont typeface="+mj-lt"/>
              <a:buAutoNum type="arabicPeriod"/>
            </a:pPr>
            <a:r>
              <a:rPr lang="en-US" sz="1800" dirty="0" smtClean="0">
                <a:solidFill>
                  <a:schemeClr val="tx1">
                    <a:lumMod val="85000"/>
                    <a:lumOff val="15000"/>
                  </a:schemeClr>
                </a:solidFill>
              </a:rPr>
              <a:t>Components of RE Financial Model</a:t>
            </a:r>
          </a:p>
          <a:p>
            <a:pPr marL="457200" indent="-457200">
              <a:lnSpc>
                <a:spcPct val="150000"/>
              </a:lnSpc>
              <a:buClr>
                <a:schemeClr val="bg1">
                  <a:lumMod val="75000"/>
                </a:schemeClr>
              </a:buClr>
              <a:buFont typeface="+mj-lt"/>
              <a:buAutoNum type="arabicPeriod"/>
            </a:pPr>
            <a:r>
              <a:rPr lang="en-US" sz="1800" dirty="0" smtClean="0">
                <a:solidFill>
                  <a:schemeClr val="tx1">
                    <a:lumMod val="85000"/>
                    <a:lumOff val="15000"/>
                  </a:schemeClr>
                </a:solidFill>
              </a:rPr>
              <a:t>RE Investments: Key Metrics</a:t>
            </a:r>
          </a:p>
          <a:p>
            <a:pPr marL="457200" indent="-457200">
              <a:lnSpc>
                <a:spcPct val="150000"/>
              </a:lnSpc>
              <a:buClr>
                <a:schemeClr val="bg1">
                  <a:lumMod val="75000"/>
                </a:schemeClr>
              </a:buClr>
              <a:buFont typeface="+mj-lt"/>
              <a:buAutoNum type="arabicPeriod"/>
            </a:pPr>
            <a:r>
              <a:rPr lang="en-US" sz="1800" dirty="0" smtClean="0">
                <a:solidFill>
                  <a:schemeClr val="tx1">
                    <a:lumMod val="85000"/>
                    <a:lumOff val="15000"/>
                  </a:schemeClr>
                </a:solidFill>
              </a:rPr>
              <a:t>Key Concepts in RE Model</a:t>
            </a:r>
          </a:p>
          <a:p>
            <a:pPr marL="857250" lvl="1" indent="-457200">
              <a:lnSpc>
                <a:spcPct val="150000"/>
              </a:lnSpc>
              <a:buClr>
                <a:schemeClr val="bg1">
                  <a:lumMod val="75000"/>
                </a:schemeClr>
              </a:buClr>
              <a:buFont typeface="+mj-lt"/>
              <a:buAutoNum type="arabicPeriod"/>
            </a:pPr>
            <a:r>
              <a:rPr lang="en-US" sz="1400" dirty="0" smtClean="0">
                <a:solidFill>
                  <a:schemeClr val="tx1">
                    <a:lumMod val="85000"/>
                    <a:lumOff val="15000"/>
                  </a:schemeClr>
                </a:solidFill>
              </a:rPr>
              <a:t>Understanding circular loops in Excel</a:t>
            </a:r>
          </a:p>
          <a:p>
            <a:pPr marL="857250" lvl="1" indent="-457200">
              <a:lnSpc>
                <a:spcPct val="150000"/>
              </a:lnSpc>
              <a:buClr>
                <a:schemeClr val="bg1">
                  <a:lumMod val="75000"/>
                </a:schemeClr>
              </a:buClr>
              <a:buFont typeface="+mj-lt"/>
              <a:buAutoNum type="arabicPeriod"/>
            </a:pPr>
            <a:r>
              <a:rPr lang="en-US" sz="1400" dirty="0" smtClean="0">
                <a:solidFill>
                  <a:schemeClr val="tx1">
                    <a:lumMod val="85000"/>
                    <a:lumOff val="15000"/>
                  </a:schemeClr>
                </a:solidFill>
              </a:rPr>
              <a:t>Interest During Construction</a:t>
            </a:r>
          </a:p>
          <a:p>
            <a:pPr marL="857250" lvl="1" indent="-457200">
              <a:lnSpc>
                <a:spcPct val="150000"/>
              </a:lnSpc>
              <a:buClr>
                <a:schemeClr val="bg1">
                  <a:lumMod val="75000"/>
                </a:schemeClr>
              </a:buClr>
              <a:buFont typeface="+mj-lt"/>
              <a:buAutoNum type="arabicPeriod"/>
            </a:pPr>
            <a:r>
              <a:rPr lang="en-US" sz="1400" dirty="0" smtClean="0">
                <a:solidFill>
                  <a:schemeClr val="tx1">
                    <a:lumMod val="85000"/>
                    <a:lumOff val="15000"/>
                  </a:schemeClr>
                </a:solidFill>
              </a:rPr>
              <a:t>Modeling Depreciation and Deferred Taxes</a:t>
            </a:r>
          </a:p>
          <a:p>
            <a:pPr marL="857250" lvl="1" indent="-457200">
              <a:lnSpc>
                <a:spcPct val="150000"/>
              </a:lnSpc>
              <a:buClr>
                <a:schemeClr val="bg1">
                  <a:lumMod val="75000"/>
                </a:schemeClr>
              </a:buClr>
              <a:buFont typeface="+mj-lt"/>
              <a:buAutoNum type="arabicPeriod"/>
            </a:pPr>
            <a:r>
              <a:rPr lang="en-US" sz="1400" dirty="0" smtClean="0">
                <a:solidFill>
                  <a:schemeClr val="tx1">
                    <a:lumMod val="85000"/>
                    <a:lumOff val="15000"/>
                  </a:schemeClr>
                </a:solidFill>
              </a:rPr>
              <a:t>Deferred Tax and Loss Carried Forward</a:t>
            </a:r>
          </a:p>
          <a:p>
            <a:pPr marL="857250" lvl="1" indent="-457200">
              <a:lnSpc>
                <a:spcPct val="150000"/>
              </a:lnSpc>
              <a:buClr>
                <a:schemeClr val="bg1">
                  <a:lumMod val="75000"/>
                </a:schemeClr>
              </a:buClr>
              <a:buFont typeface="+mj-lt"/>
              <a:buAutoNum type="arabicPeriod"/>
            </a:pPr>
            <a:r>
              <a:rPr lang="en-US" sz="1400" dirty="0" smtClean="0">
                <a:solidFill>
                  <a:schemeClr val="tx1">
                    <a:lumMod val="85000"/>
                    <a:lumOff val="15000"/>
                  </a:schemeClr>
                </a:solidFill>
              </a:rPr>
              <a:t>Cash Distribution and Tranches</a:t>
            </a:r>
          </a:p>
          <a:p>
            <a:pPr marL="857250" lvl="1" indent="-457200">
              <a:lnSpc>
                <a:spcPct val="150000"/>
              </a:lnSpc>
              <a:buClr>
                <a:schemeClr val="bg1">
                  <a:lumMod val="75000"/>
                </a:schemeClr>
              </a:buClr>
              <a:buFont typeface="+mj-lt"/>
              <a:buAutoNum type="arabicPeriod"/>
            </a:pPr>
            <a:r>
              <a:rPr lang="en-US" sz="1400" dirty="0" smtClean="0">
                <a:solidFill>
                  <a:schemeClr val="tx1">
                    <a:lumMod val="85000"/>
                    <a:lumOff val="15000"/>
                  </a:schemeClr>
                </a:solidFill>
              </a:rPr>
              <a:t>Modeling Delays</a:t>
            </a:r>
          </a:p>
          <a:p>
            <a:pPr marL="857250" lvl="1" indent="-457200">
              <a:lnSpc>
                <a:spcPct val="150000"/>
              </a:lnSpc>
              <a:buClr>
                <a:schemeClr val="bg1">
                  <a:lumMod val="75000"/>
                </a:schemeClr>
              </a:buClr>
              <a:buFont typeface="+mj-lt"/>
              <a:buAutoNum type="arabicPeriod"/>
            </a:pPr>
            <a:r>
              <a:rPr lang="en-US" sz="1400" dirty="0" smtClean="0">
                <a:solidFill>
                  <a:schemeClr val="tx1">
                    <a:lumMod val="85000"/>
                    <a:lumOff val="15000"/>
                  </a:schemeClr>
                </a:solidFill>
              </a:rPr>
              <a:t>Debt Servicing Reserve Account (DSRA)</a:t>
            </a:r>
          </a:p>
          <a:p>
            <a:pPr marL="457200" indent="-457200">
              <a:lnSpc>
                <a:spcPct val="150000"/>
              </a:lnSpc>
              <a:buClr>
                <a:schemeClr val="bg1">
                  <a:lumMod val="75000"/>
                </a:schemeClr>
              </a:buClr>
              <a:buFont typeface="+mj-lt"/>
              <a:buAutoNum type="arabicPeriod"/>
            </a:pPr>
            <a:endParaRPr lang="en-US" sz="1800" dirty="0" smtClean="0">
              <a:solidFill>
                <a:schemeClr val="tx1">
                  <a:lumMod val="85000"/>
                  <a:lumOff val="15000"/>
                </a:schemeClr>
              </a:solidFill>
            </a:endParaRPr>
          </a:p>
        </p:txBody>
      </p:sp>
      <p:sp>
        <p:nvSpPr>
          <p:cNvPr id="4" name="Content Placeholder 2"/>
          <p:cNvSpPr txBox="1">
            <a:spLocks/>
          </p:cNvSpPr>
          <p:nvPr/>
        </p:nvSpPr>
        <p:spPr>
          <a:xfrm>
            <a:off x="4500562" y="1800220"/>
            <a:ext cx="3900486" cy="3257560"/>
          </a:xfrm>
          <a:prstGeom prst="rect">
            <a:avLst/>
          </a:prstGeom>
        </p:spPr>
        <p:txBody>
          <a:bodyPr vert="horz" lIns="91440" tIns="45720" rIns="91440" bIns="45720" rtlCol="0">
            <a:normAutofit fontScale="92500" lnSpcReduction="20000"/>
          </a:bodyPr>
          <a:lstStyle/>
          <a:p>
            <a:pPr marL="457200" lvl="0" indent="-457200">
              <a:lnSpc>
                <a:spcPct val="150000"/>
              </a:lnSpc>
              <a:spcBef>
                <a:spcPct val="20000"/>
              </a:spcBef>
              <a:buClr>
                <a:schemeClr val="bg1">
                  <a:lumMod val="75000"/>
                </a:schemeClr>
              </a:buClr>
              <a:buFont typeface="+mj-lt"/>
              <a:buAutoNum type="arabicPeriod"/>
              <a:defRPr/>
            </a:pPr>
            <a:r>
              <a:rPr lang="en-US" dirty="0" smtClean="0">
                <a:solidFill>
                  <a:schemeClr val="tx1">
                    <a:lumMod val="85000"/>
                    <a:lumOff val="15000"/>
                  </a:schemeClr>
                </a:solidFill>
              </a:rPr>
              <a:t>Modeling Commercial Complex</a:t>
            </a:r>
          </a:p>
          <a:p>
            <a:pPr marL="457200" lvl="0" indent="-457200">
              <a:lnSpc>
                <a:spcPct val="150000"/>
              </a:lnSpc>
              <a:spcBef>
                <a:spcPct val="20000"/>
              </a:spcBef>
              <a:buClr>
                <a:schemeClr val="bg1">
                  <a:lumMod val="75000"/>
                </a:schemeClr>
              </a:buClr>
              <a:buFont typeface="+mj-lt"/>
              <a:buAutoNum type="arabicPeriod"/>
              <a:defRPr/>
            </a:pPr>
            <a:r>
              <a:rPr lang="en-US" dirty="0" smtClean="0">
                <a:solidFill>
                  <a:schemeClr val="tx1">
                    <a:lumMod val="85000"/>
                    <a:lumOff val="15000"/>
                  </a:schemeClr>
                </a:solidFill>
              </a:rPr>
              <a:t>Modeling Assumptions</a:t>
            </a:r>
          </a:p>
          <a:p>
            <a:pPr marL="457200" lvl="0" indent="-457200">
              <a:lnSpc>
                <a:spcPct val="150000"/>
              </a:lnSpc>
              <a:spcBef>
                <a:spcPct val="20000"/>
              </a:spcBef>
              <a:buClr>
                <a:schemeClr val="bg1">
                  <a:lumMod val="75000"/>
                </a:schemeClr>
              </a:buClr>
              <a:buFont typeface="+mj-lt"/>
              <a:buAutoNum type="arabicPeriod"/>
              <a:defRPr/>
            </a:pPr>
            <a:r>
              <a:rPr lang="en-US" dirty="0" smtClean="0">
                <a:solidFill>
                  <a:schemeClr val="tx1">
                    <a:lumMod val="85000"/>
                    <a:lumOff val="15000"/>
                  </a:schemeClr>
                </a:solidFill>
              </a:rPr>
              <a:t>Modeling Area parameters</a:t>
            </a:r>
          </a:p>
          <a:p>
            <a:pPr marL="457200" lvl="0" indent="-457200">
              <a:lnSpc>
                <a:spcPct val="150000"/>
              </a:lnSpc>
              <a:spcBef>
                <a:spcPct val="20000"/>
              </a:spcBef>
              <a:buClr>
                <a:schemeClr val="bg1">
                  <a:lumMod val="75000"/>
                </a:schemeClr>
              </a:buClr>
              <a:buFont typeface="+mj-lt"/>
              <a:buAutoNum type="arabicPeriod"/>
              <a:defRPr/>
            </a:pPr>
            <a:r>
              <a:rPr lang="en-US" dirty="0" smtClean="0">
                <a:solidFill>
                  <a:schemeClr val="tx1">
                    <a:lumMod val="85000"/>
                    <a:lumOff val="15000"/>
                  </a:schemeClr>
                </a:solidFill>
              </a:rPr>
              <a:t>Modeling EPC Cost and Phasing</a:t>
            </a:r>
          </a:p>
          <a:p>
            <a:pPr marL="457200" lvl="0" indent="-457200">
              <a:lnSpc>
                <a:spcPct val="150000"/>
              </a:lnSpc>
              <a:spcBef>
                <a:spcPct val="20000"/>
              </a:spcBef>
              <a:buClr>
                <a:schemeClr val="bg1">
                  <a:lumMod val="75000"/>
                </a:schemeClr>
              </a:buClr>
              <a:buFont typeface="+mj-lt"/>
              <a:buAutoNum type="arabicPeriod"/>
              <a:defRPr/>
            </a:pPr>
            <a:r>
              <a:rPr lang="en-US" dirty="0" smtClean="0">
                <a:solidFill>
                  <a:schemeClr val="tx1">
                    <a:lumMod val="85000"/>
                    <a:lumOff val="15000"/>
                  </a:schemeClr>
                </a:solidFill>
              </a:rPr>
              <a:t>Modeling financing Schedules</a:t>
            </a:r>
          </a:p>
          <a:p>
            <a:pPr marL="457200" lvl="0" indent="-457200">
              <a:lnSpc>
                <a:spcPct val="150000"/>
              </a:lnSpc>
              <a:spcBef>
                <a:spcPct val="20000"/>
              </a:spcBef>
              <a:buClr>
                <a:schemeClr val="bg1">
                  <a:lumMod val="75000"/>
                </a:schemeClr>
              </a:buClr>
              <a:buFont typeface="+mj-lt"/>
              <a:buAutoNum type="arabicPeriod"/>
              <a:defRPr/>
            </a:pPr>
            <a:r>
              <a:rPr lang="en-US" dirty="0" smtClean="0">
                <a:solidFill>
                  <a:schemeClr val="tx1">
                    <a:lumMod val="85000"/>
                    <a:lumOff val="15000"/>
                  </a:schemeClr>
                </a:solidFill>
              </a:rPr>
              <a:t>Modeling NOI and Expenditure</a:t>
            </a:r>
          </a:p>
          <a:p>
            <a:pPr marL="457200" lvl="0" indent="-457200">
              <a:lnSpc>
                <a:spcPct val="150000"/>
              </a:lnSpc>
              <a:spcBef>
                <a:spcPct val="20000"/>
              </a:spcBef>
              <a:buClr>
                <a:schemeClr val="bg1">
                  <a:lumMod val="75000"/>
                </a:schemeClr>
              </a:buClr>
              <a:buFont typeface="+mj-lt"/>
              <a:buAutoNum type="arabicPeriod"/>
              <a:defRPr/>
            </a:pPr>
            <a:r>
              <a:rPr lang="en-US" dirty="0" smtClean="0">
                <a:solidFill>
                  <a:schemeClr val="tx1">
                    <a:lumMod val="85000"/>
                    <a:lumOff val="15000"/>
                  </a:schemeClr>
                </a:solidFill>
              </a:rPr>
              <a:t>Building financial statements</a:t>
            </a:r>
          </a:p>
          <a:p>
            <a:pPr marL="457200" lvl="0" indent="-457200">
              <a:lnSpc>
                <a:spcPct val="150000"/>
              </a:lnSpc>
              <a:spcBef>
                <a:spcPct val="20000"/>
              </a:spcBef>
              <a:buClr>
                <a:schemeClr val="bg1">
                  <a:lumMod val="75000"/>
                </a:schemeClr>
              </a:buClr>
              <a:buFont typeface="+mj-lt"/>
              <a:buAutoNum type="arabicPeriod"/>
              <a:defRPr/>
            </a:pPr>
            <a:r>
              <a:rPr lang="en-US" dirty="0" smtClean="0">
                <a:solidFill>
                  <a:schemeClr val="tx1">
                    <a:lumMod val="85000"/>
                    <a:lumOff val="15000"/>
                  </a:schemeClr>
                </a:solidFill>
              </a:rPr>
              <a:t>Valuation and Analysis</a:t>
            </a:r>
          </a:p>
        </p:txBody>
      </p:sp>
      <p:sp>
        <p:nvSpPr>
          <p:cNvPr id="5" name="TextBox 4"/>
          <p:cNvSpPr txBox="1"/>
          <p:nvPr/>
        </p:nvSpPr>
        <p:spPr>
          <a:xfrm>
            <a:off x="785786" y="5286388"/>
            <a:ext cx="7500990" cy="646331"/>
          </a:xfrm>
          <a:prstGeom prst="rect">
            <a:avLst/>
          </a:prstGeom>
          <a:noFill/>
        </p:spPr>
        <p:txBody>
          <a:bodyPr wrap="square" rtlCol="0">
            <a:spAutoFit/>
          </a:bodyPr>
          <a:lstStyle/>
          <a:p>
            <a:pPr algn="ctr"/>
            <a:r>
              <a:rPr lang="en-US" i="1" dirty="0" smtClean="0"/>
              <a:t>You would be able to create a complete Integrated Valuation model</a:t>
            </a:r>
            <a:br>
              <a:rPr lang="en-US" i="1" dirty="0" smtClean="0"/>
            </a:br>
            <a:r>
              <a:rPr lang="en-US" i="1" dirty="0" smtClean="0"/>
              <a:t>(For emerging Markets) in Real Estate sector in 20 Hrs duration</a:t>
            </a:r>
            <a:endParaRPr lang="en-US" i="1" dirty="0"/>
          </a:p>
        </p:txBody>
      </p:sp>
      <p:sp>
        <p:nvSpPr>
          <p:cNvPr id="6" name="Content Placeholder 2"/>
          <p:cNvSpPr txBox="1">
            <a:spLocks/>
          </p:cNvSpPr>
          <p:nvPr/>
        </p:nvSpPr>
        <p:spPr>
          <a:xfrm>
            <a:off x="714348" y="1214422"/>
            <a:ext cx="2928958" cy="500066"/>
          </a:xfrm>
          <a:prstGeom prst="rect">
            <a:avLst/>
          </a:prstGeom>
          <a:solidFill>
            <a:schemeClr val="bg1">
              <a:lumMod val="95000"/>
            </a:schemeClr>
          </a:solidFill>
        </p:spPr>
        <p:txBody>
          <a:bodyPr vert="horz" lIns="91440" tIns="45720" rIns="91440" bIns="45720" rtlCol="0" anchor="ctr" anchorCtr="0">
            <a:noAutofit/>
          </a:bodyPr>
          <a:lstStyle/>
          <a:p>
            <a:pPr marL="266700" indent="-266700" algn="ctr">
              <a:lnSpc>
                <a:spcPct val="150000"/>
              </a:lnSpc>
              <a:spcBef>
                <a:spcPct val="20000"/>
              </a:spcBef>
            </a:pPr>
            <a:r>
              <a:rPr lang="en-US" dirty="0" smtClean="0">
                <a:solidFill>
                  <a:srgbClr val="C00000"/>
                </a:solidFill>
                <a:latin typeface="+mj-lt"/>
                <a:ea typeface="+mj-ea"/>
                <a:cs typeface="+mj-cs"/>
              </a:rPr>
              <a:t>Nuances of PF Model</a:t>
            </a:r>
          </a:p>
        </p:txBody>
      </p:sp>
      <p:sp>
        <p:nvSpPr>
          <p:cNvPr id="7" name="Content Placeholder 2"/>
          <p:cNvSpPr txBox="1">
            <a:spLocks/>
          </p:cNvSpPr>
          <p:nvPr/>
        </p:nvSpPr>
        <p:spPr>
          <a:xfrm>
            <a:off x="4857752" y="1214422"/>
            <a:ext cx="2928958" cy="500066"/>
          </a:xfrm>
          <a:prstGeom prst="rect">
            <a:avLst/>
          </a:prstGeom>
          <a:solidFill>
            <a:schemeClr val="bg1">
              <a:lumMod val="95000"/>
            </a:schemeClr>
          </a:solidFill>
        </p:spPr>
        <p:txBody>
          <a:bodyPr vert="horz" lIns="91440" tIns="45720" rIns="91440" bIns="45720" rtlCol="0" anchor="ctr" anchorCtr="0">
            <a:noAutofit/>
          </a:bodyPr>
          <a:lstStyle/>
          <a:p>
            <a:pPr marL="266700" indent="-266700" algn="ctr">
              <a:lnSpc>
                <a:spcPct val="150000"/>
              </a:lnSpc>
              <a:spcBef>
                <a:spcPct val="20000"/>
              </a:spcBef>
            </a:pPr>
            <a:r>
              <a:rPr lang="en-US" dirty="0" smtClean="0">
                <a:solidFill>
                  <a:srgbClr val="C00000"/>
                </a:solidFill>
                <a:latin typeface="+mj-lt"/>
                <a:ea typeface="+mj-ea"/>
                <a:cs typeface="+mj-cs"/>
              </a:rPr>
              <a:t>PF Model for RE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grpSp>
        <p:nvGrpSpPr>
          <p:cNvPr id="15" name="Group 14"/>
          <p:cNvGrpSpPr/>
          <p:nvPr/>
        </p:nvGrpSpPr>
        <p:grpSpPr>
          <a:xfrm>
            <a:off x="1913965" y="1354857"/>
            <a:ext cx="5316071" cy="4148286"/>
            <a:chOff x="1913965" y="1354857"/>
            <a:chExt cx="5316071" cy="4148286"/>
          </a:xfrm>
        </p:grpSpPr>
        <p:grpSp>
          <p:nvGrpSpPr>
            <p:cNvPr id="10" name="Group 9"/>
            <p:cNvGrpSpPr/>
            <p:nvPr/>
          </p:nvGrpSpPr>
          <p:grpSpPr>
            <a:xfrm>
              <a:off x="3203848" y="1354857"/>
              <a:ext cx="2736304" cy="360040"/>
              <a:chOff x="3183669" y="1419064"/>
              <a:chExt cx="2736304" cy="360040"/>
            </a:xfrm>
          </p:grpSpPr>
          <p:sp>
            <p:nvSpPr>
              <p:cNvPr id="4" name="Oval 3"/>
              <p:cNvSpPr/>
              <p:nvPr/>
            </p:nvSpPr>
            <p:spPr>
              <a:xfrm>
                <a:off x="3183669" y="1419064"/>
                <a:ext cx="360040" cy="3600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3777735"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7" name="Oval 6"/>
              <p:cNvSpPr/>
              <p:nvPr/>
            </p:nvSpPr>
            <p:spPr>
              <a:xfrm>
                <a:off x="4371801"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8" name="Oval 7"/>
              <p:cNvSpPr/>
              <p:nvPr/>
            </p:nvSpPr>
            <p:spPr>
              <a:xfrm>
                <a:off x="4965867"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9" name="Oval 8"/>
              <p:cNvSpPr/>
              <p:nvPr/>
            </p:nvSpPr>
            <p:spPr>
              <a:xfrm>
                <a:off x="5559933"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grpSp>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033" t="36589" r="87769" b="39893"/>
            <a:stretch/>
          </p:blipFill>
          <p:spPr bwMode="auto">
            <a:xfrm>
              <a:off x="3548063" y="3083793"/>
              <a:ext cx="2047875" cy="2419350"/>
            </a:xfrm>
            <a:prstGeom prst="rect">
              <a:avLst/>
            </a:prstGeom>
            <a:ln w="9525">
              <a:solidFill>
                <a:schemeClr val="bg1">
                  <a:lumMod val="75000"/>
                </a:schemeClr>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Lst>
          </p:spPr>
        </p:pic>
        <p:sp>
          <p:nvSpPr>
            <p:cNvPr id="3" name="TextBox 2"/>
            <p:cNvSpPr txBox="1"/>
            <p:nvPr/>
          </p:nvSpPr>
          <p:spPr>
            <a:xfrm>
              <a:off x="1913965" y="2313771"/>
              <a:ext cx="5316071" cy="369332"/>
            </a:xfrm>
            <a:prstGeom prst="rect">
              <a:avLst/>
            </a:prstGeom>
            <a:noFill/>
          </p:spPr>
          <p:txBody>
            <a:bodyPr wrap="none" rtlCol="0">
              <a:spAutoFit/>
            </a:bodyPr>
            <a:lstStyle/>
            <a:p>
              <a:r>
                <a:rPr lang="en-US" dirty="0" smtClean="0"/>
                <a:t>You signup for the program by making online payment</a:t>
              </a:r>
              <a:endParaRPr lang="en-US" dirty="0"/>
            </a:p>
          </p:txBody>
        </p:sp>
        <p:sp>
          <p:nvSpPr>
            <p:cNvPr id="14" name="TextBox 13"/>
            <p:cNvSpPr txBox="1"/>
            <p:nvPr/>
          </p:nvSpPr>
          <p:spPr>
            <a:xfrm>
              <a:off x="3794455" y="3183359"/>
              <a:ext cx="1497626" cy="461665"/>
            </a:xfrm>
            <a:prstGeom prst="rect">
              <a:avLst/>
            </a:prstGeom>
            <a:solidFill>
              <a:schemeClr val="bg1"/>
            </a:solidFill>
          </p:spPr>
          <p:txBody>
            <a:bodyPr wrap="square" rtlCol="0">
              <a:spAutoFit/>
            </a:bodyPr>
            <a:lstStyle/>
            <a:p>
              <a:pPr algn="ctr"/>
              <a:r>
                <a:rPr lang="en-US" sz="2400" dirty="0" smtClean="0">
                  <a:solidFill>
                    <a:srgbClr val="C00000"/>
                  </a:solidFill>
                </a:rPr>
                <a:t>$</a:t>
              </a:r>
              <a:r>
                <a:rPr lang="en-US" sz="2400" dirty="0" smtClean="0">
                  <a:solidFill>
                    <a:srgbClr val="C00000"/>
                  </a:solidFill>
                </a:rPr>
                <a:t>297</a:t>
              </a:r>
              <a:endParaRPr lang="en-US" sz="2400" dirty="0">
                <a:solidFill>
                  <a:srgbClr val="C00000"/>
                </a:solidFill>
              </a:endParaRPr>
            </a:p>
          </p:txBody>
        </p:sp>
      </p:grpSp>
    </p:spTree>
    <p:extLst>
      <p:ext uri="{BB962C8B-B14F-4D97-AF65-F5344CB8AC3E}">
        <p14:creationId xmlns:p14="http://schemas.microsoft.com/office/powerpoint/2010/main" xmlns="" val="3186202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Earlier Batches of Financial Modeling School …,</a:t>
            </a:r>
            <a:endParaRPr lang="da-DK" dirty="0"/>
          </a:p>
        </p:txBody>
      </p:sp>
      <p:sp>
        <p:nvSpPr>
          <p:cNvPr id="3" name="Content Placeholder 2"/>
          <p:cNvSpPr>
            <a:spLocks noGrp="1"/>
          </p:cNvSpPr>
          <p:nvPr>
            <p:ph idx="1"/>
          </p:nvPr>
        </p:nvSpPr>
        <p:spPr>
          <a:xfrm>
            <a:off x="457200" y="2050253"/>
            <a:ext cx="8229600" cy="2757494"/>
          </a:xfrm>
        </p:spPr>
        <p:txBody>
          <a:bodyPr>
            <a:normAutofit fontScale="77500" lnSpcReduction="20000"/>
          </a:bodyPr>
          <a:lstStyle/>
          <a:p>
            <a:pPr marL="0" indent="0" algn="ctr">
              <a:lnSpc>
                <a:spcPct val="150000"/>
              </a:lnSpc>
              <a:buNone/>
            </a:pPr>
            <a:r>
              <a:rPr lang="en-US" dirty="0" smtClean="0"/>
              <a:t>So far, we have </a:t>
            </a:r>
            <a:r>
              <a:rPr lang="en-US" dirty="0" smtClean="0">
                <a:solidFill>
                  <a:srgbClr val="C00000"/>
                </a:solidFill>
              </a:rPr>
              <a:t>trained </a:t>
            </a:r>
            <a:r>
              <a:rPr lang="en-US" dirty="0" smtClean="0">
                <a:solidFill>
                  <a:srgbClr val="C00000"/>
                </a:solidFill>
              </a:rPr>
              <a:t>400</a:t>
            </a:r>
            <a:r>
              <a:rPr lang="en-US" dirty="0" smtClean="0">
                <a:solidFill>
                  <a:srgbClr val="C00000"/>
                </a:solidFill>
              </a:rPr>
              <a:t>+ students</a:t>
            </a:r>
            <a:r>
              <a:rPr lang="en-US" dirty="0" smtClean="0"/>
              <a:t> in our </a:t>
            </a:r>
            <a:br>
              <a:rPr lang="en-US" dirty="0" smtClean="0"/>
            </a:br>
            <a:r>
              <a:rPr lang="en-US" dirty="0" smtClean="0"/>
              <a:t>Financial modeling school</a:t>
            </a:r>
          </a:p>
          <a:p>
            <a:pPr marL="0" indent="0" algn="ctr">
              <a:lnSpc>
                <a:spcPct val="150000"/>
              </a:lnSpc>
              <a:buNone/>
            </a:pPr>
            <a:r>
              <a:rPr lang="en-US" dirty="0" smtClean="0"/>
              <a:t>By showing them how to build financial models, </a:t>
            </a:r>
            <a:br>
              <a:rPr lang="en-US" dirty="0" smtClean="0"/>
            </a:br>
            <a:r>
              <a:rPr lang="en-US" dirty="0" smtClean="0"/>
              <a:t>step-by-step</a:t>
            </a:r>
          </a:p>
          <a:p>
            <a:pPr marL="0" indent="0" algn="ctr">
              <a:lnSpc>
                <a:spcPct val="150000"/>
              </a:lnSpc>
              <a:buNone/>
            </a:pPr>
            <a:r>
              <a:rPr lang="en-US" dirty="0" smtClean="0"/>
              <a:t>Using MS Excel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grpSp>
        <p:nvGrpSpPr>
          <p:cNvPr id="12" name="Group 11"/>
          <p:cNvGrpSpPr/>
          <p:nvPr/>
        </p:nvGrpSpPr>
        <p:grpSpPr>
          <a:xfrm>
            <a:off x="776393" y="1354857"/>
            <a:ext cx="7591245" cy="1328246"/>
            <a:chOff x="736034" y="1340768"/>
            <a:chExt cx="7591245" cy="1328246"/>
          </a:xfrm>
        </p:grpSpPr>
        <p:grpSp>
          <p:nvGrpSpPr>
            <p:cNvPr id="10" name="Group 9"/>
            <p:cNvGrpSpPr/>
            <p:nvPr/>
          </p:nvGrpSpPr>
          <p:grpSpPr>
            <a:xfrm>
              <a:off x="3163489" y="1340768"/>
              <a:ext cx="2736304" cy="360040"/>
              <a:chOff x="3183669" y="1419064"/>
              <a:chExt cx="2736304" cy="360040"/>
            </a:xfrm>
          </p:grpSpPr>
          <p:sp>
            <p:nvSpPr>
              <p:cNvPr id="4" name="Oval 3"/>
              <p:cNvSpPr/>
              <p:nvPr/>
            </p:nvSpPr>
            <p:spPr>
              <a:xfrm>
                <a:off x="3183669"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3777735" y="1419064"/>
                <a:ext cx="360040" cy="3600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2</a:t>
                </a:r>
                <a:endParaRPr lang="en-US" dirty="0"/>
              </a:p>
            </p:txBody>
          </p:sp>
          <p:sp>
            <p:nvSpPr>
              <p:cNvPr id="7" name="Oval 6"/>
              <p:cNvSpPr/>
              <p:nvPr/>
            </p:nvSpPr>
            <p:spPr>
              <a:xfrm>
                <a:off x="4371801"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8" name="Oval 7"/>
              <p:cNvSpPr/>
              <p:nvPr/>
            </p:nvSpPr>
            <p:spPr>
              <a:xfrm>
                <a:off x="4965867"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9" name="Oval 8"/>
              <p:cNvSpPr/>
              <p:nvPr/>
            </p:nvSpPr>
            <p:spPr>
              <a:xfrm>
                <a:off x="5559933"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grpSp>
        <p:sp>
          <p:nvSpPr>
            <p:cNvPr id="3" name="TextBox 2"/>
            <p:cNvSpPr txBox="1"/>
            <p:nvPr/>
          </p:nvSpPr>
          <p:spPr>
            <a:xfrm>
              <a:off x="736034" y="2299682"/>
              <a:ext cx="7591245" cy="369332"/>
            </a:xfrm>
            <a:prstGeom prst="rect">
              <a:avLst/>
            </a:prstGeom>
            <a:noFill/>
          </p:spPr>
          <p:txBody>
            <a:bodyPr wrap="none" rtlCol="0">
              <a:spAutoFit/>
            </a:bodyPr>
            <a:lstStyle/>
            <a:p>
              <a:pPr algn="ctr"/>
              <a:r>
                <a:rPr lang="en-US" dirty="0" smtClean="0"/>
                <a:t>Login to Financial Modeling School with the user ID &amp; Password emailed to you</a:t>
              </a:r>
              <a:endParaRPr lang="en-US" dirty="0"/>
            </a:p>
          </p:txBody>
        </p:sp>
      </p:gr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80855" y="3212976"/>
            <a:ext cx="1647825" cy="17430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26997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grpSp>
        <p:nvGrpSpPr>
          <p:cNvPr id="12" name="Group 11"/>
          <p:cNvGrpSpPr/>
          <p:nvPr/>
        </p:nvGrpSpPr>
        <p:grpSpPr>
          <a:xfrm>
            <a:off x="1685237" y="1354857"/>
            <a:ext cx="5773568" cy="1328246"/>
            <a:chOff x="1644878" y="1340768"/>
            <a:chExt cx="5773568" cy="1328246"/>
          </a:xfrm>
        </p:grpSpPr>
        <p:grpSp>
          <p:nvGrpSpPr>
            <p:cNvPr id="10" name="Group 9"/>
            <p:cNvGrpSpPr/>
            <p:nvPr/>
          </p:nvGrpSpPr>
          <p:grpSpPr>
            <a:xfrm>
              <a:off x="3163489" y="1340768"/>
              <a:ext cx="2736304" cy="360040"/>
              <a:chOff x="3183669" y="1419064"/>
              <a:chExt cx="2736304" cy="360040"/>
            </a:xfrm>
          </p:grpSpPr>
          <p:sp>
            <p:nvSpPr>
              <p:cNvPr id="4" name="Oval 3"/>
              <p:cNvSpPr/>
              <p:nvPr/>
            </p:nvSpPr>
            <p:spPr>
              <a:xfrm>
                <a:off x="3183669"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3777735"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7" name="Oval 6"/>
              <p:cNvSpPr/>
              <p:nvPr/>
            </p:nvSpPr>
            <p:spPr>
              <a:xfrm>
                <a:off x="4371801" y="1419064"/>
                <a:ext cx="360040" cy="3600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3</a:t>
                </a:r>
                <a:endParaRPr lang="en-US" dirty="0"/>
              </a:p>
            </p:txBody>
          </p:sp>
          <p:sp>
            <p:nvSpPr>
              <p:cNvPr id="8" name="Oval 7"/>
              <p:cNvSpPr/>
              <p:nvPr/>
            </p:nvSpPr>
            <p:spPr>
              <a:xfrm>
                <a:off x="4965867"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9" name="Oval 8"/>
              <p:cNvSpPr/>
              <p:nvPr/>
            </p:nvSpPr>
            <p:spPr>
              <a:xfrm>
                <a:off x="5559933"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grpSp>
        <p:sp>
          <p:nvSpPr>
            <p:cNvPr id="3" name="TextBox 2"/>
            <p:cNvSpPr txBox="1"/>
            <p:nvPr/>
          </p:nvSpPr>
          <p:spPr>
            <a:xfrm>
              <a:off x="1644878" y="2299682"/>
              <a:ext cx="5773568" cy="369332"/>
            </a:xfrm>
            <a:prstGeom prst="rect">
              <a:avLst/>
            </a:prstGeom>
            <a:noFill/>
          </p:spPr>
          <p:txBody>
            <a:bodyPr wrap="none" rtlCol="0">
              <a:spAutoFit/>
            </a:bodyPr>
            <a:lstStyle/>
            <a:p>
              <a:pPr algn="ctr"/>
              <a:r>
                <a:rPr lang="en-US" dirty="0" smtClean="0"/>
                <a:t>Access Lessons, Videos and Download Examples As you Like</a:t>
              </a:r>
              <a:endParaRPr lang="en-US" dirty="0"/>
            </a:p>
          </p:txBody>
        </p:sp>
      </p:grpSp>
      <p:pic>
        <p:nvPicPr>
          <p:cNvPr id="13" name="Picture 2"/>
          <p:cNvPicPr>
            <a:picLocks noChangeAspect="1" noChangeArrowheads="1"/>
          </p:cNvPicPr>
          <p:nvPr/>
        </p:nvPicPr>
        <p:blipFill>
          <a:blip r:embed="rId2" cstate="print"/>
          <a:srcRect/>
          <a:stretch>
            <a:fillRect/>
          </a:stretch>
        </p:blipFill>
        <p:spPr bwMode="auto">
          <a:xfrm>
            <a:off x="4191000" y="3124200"/>
            <a:ext cx="4519612" cy="2665222"/>
          </a:xfrm>
          <a:prstGeom prst="rect">
            <a:avLst/>
          </a:prstGeom>
          <a:noFill/>
          <a:ln w="9525">
            <a:noFill/>
            <a:miter lim="800000"/>
            <a:headEnd/>
            <a:tailEnd/>
          </a:ln>
          <a:effectLst/>
        </p:spPr>
      </p:pic>
      <p:pic>
        <p:nvPicPr>
          <p:cNvPr id="14" name="Picture 1"/>
          <p:cNvPicPr>
            <a:picLocks noChangeAspect="1" noChangeArrowheads="1"/>
          </p:cNvPicPr>
          <p:nvPr/>
        </p:nvPicPr>
        <p:blipFill>
          <a:blip r:embed="rId3" cstate="print"/>
          <a:srcRect/>
          <a:stretch>
            <a:fillRect/>
          </a:stretch>
        </p:blipFill>
        <p:spPr bwMode="auto">
          <a:xfrm>
            <a:off x="762000" y="3048000"/>
            <a:ext cx="2514600" cy="2714625"/>
          </a:xfrm>
          <a:prstGeom prst="rect">
            <a:avLst/>
          </a:prstGeom>
          <a:noFill/>
          <a:ln w="9525">
            <a:noFill/>
            <a:miter lim="800000"/>
            <a:headEnd/>
            <a:tailEnd/>
          </a:ln>
          <a:effectLst/>
        </p:spPr>
      </p:pic>
    </p:spTree>
    <p:extLst>
      <p:ext uri="{BB962C8B-B14F-4D97-AF65-F5344CB8AC3E}">
        <p14:creationId xmlns:p14="http://schemas.microsoft.com/office/powerpoint/2010/main" xmlns="" val="17358041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grpSp>
        <p:nvGrpSpPr>
          <p:cNvPr id="12" name="Group 11"/>
          <p:cNvGrpSpPr/>
          <p:nvPr/>
        </p:nvGrpSpPr>
        <p:grpSpPr>
          <a:xfrm>
            <a:off x="1923355" y="1354857"/>
            <a:ext cx="5297348" cy="1328246"/>
            <a:chOff x="1882996" y="1340768"/>
            <a:chExt cx="5297348" cy="1328246"/>
          </a:xfrm>
        </p:grpSpPr>
        <p:grpSp>
          <p:nvGrpSpPr>
            <p:cNvPr id="10" name="Group 9"/>
            <p:cNvGrpSpPr/>
            <p:nvPr/>
          </p:nvGrpSpPr>
          <p:grpSpPr>
            <a:xfrm>
              <a:off x="3163489" y="1340768"/>
              <a:ext cx="2736304" cy="360040"/>
              <a:chOff x="3183669" y="1419064"/>
              <a:chExt cx="2736304" cy="360040"/>
            </a:xfrm>
          </p:grpSpPr>
          <p:sp>
            <p:nvSpPr>
              <p:cNvPr id="4" name="Oval 3"/>
              <p:cNvSpPr/>
              <p:nvPr/>
            </p:nvSpPr>
            <p:spPr>
              <a:xfrm>
                <a:off x="3183669"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3777735"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7" name="Oval 6"/>
              <p:cNvSpPr/>
              <p:nvPr/>
            </p:nvSpPr>
            <p:spPr>
              <a:xfrm>
                <a:off x="4371801"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8" name="Oval 7"/>
              <p:cNvSpPr/>
              <p:nvPr/>
            </p:nvSpPr>
            <p:spPr>
              <a:xfrm>
                <a:off x="4965867" y="1419064"/>
                <a:ext cx="360040" cy="3600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4</a:t>
                </a:r>
                <a:endParaRPr lang="en-US" dirty="0"/>
              </a:p>
            </p:txBody>
          </p:sp>
          <p:sp>
            <p:nvSpPr>
              <p:cNvPr id="9" name="Oval 8"/>
              <p:cNvSpPr/>
              <p:nvPr/>
            </p:nvSpPr>
            <p:spPr>
              <a:xfrm>
                <a:off x="5559933"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grpSp>
        <p:sp>
          <p:nvSpPr>
            <p:cNvPr id="3" name="TextBox 2"/>
            <p:cNvSpPr txBox="1"/>
            <p:nvPr/>
          </p:nvSpPr>
          <p:spPr>
            <a:xfrm>
              <a:off x="1882996" y="2299682"/>
              <a:ext cx="5297348" cy="369332"/>
            </a:xfrm>
            <a:prstGeom prst="rect">
              <a:avLst/>
            </a:prstGeom>
            <a:noFill/>
          </p:spPr>
          <p:txBody>
            <a:bodyPr wrap="none" rtlCol="0">
              <a:spAutoFit/>
            </a:bodyPr>
            <a:lstStyle/>
            <a:p>
              <a:pPr algn="ctr"/>
              <a:r>
                <a:rPr lang="en-US" dirty="0" smtClean="0"/>
                <a:t>Ask Questions or Comment on Lessons to Get Answers</a:t>
              </a:r>
              <a:endParaRPr lang="en-US" dirty="0"/>
            </a:p>
          </p:txBody>
        </p:sp>
      </p:gr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05304" y="3681983"/>
            <a:ext cx="933450" cy="4953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7358041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grpSp>
        <p:nvGrpSpPr>
          <p:cNvPr id="12" name="Group 11"/>
          <p:cNvGrpSpPr/>
          <p:nvPr/>
        </p:nvGrpSpPr>
        <p:grpSpPr>
          <a:xfrm>
            <a:off x="1130158" y="1354857"/>
            <a:ext cx="6883744" cy="1328246"/>
            <a:chOff x="1089799" y="1340768"/>
            <a:chExt cx="6883744" cy="1328246"/>
          </a:xfrm>
        </p:grpSpPr>
        <p:grpSp>
          <p:nvGrpSpPr>
            <p:cNvPr id="10" name="Group 9"/>
            <p:cNvGrpSpPr/>
            <p:nvPr/>
          </p:nvGrpSpPr>
          <p:grpSpPr>
            <a:xfrm>
              <a:off x="3163489" y="1340768"/>
              <a:ext cx="2736304" cy="360040"/>
              <a:chOff x="3183669" y="1419064"/>
              <a:chExt cx="2736304" cy="360040"/>
            </a:xfrm>
          </p:grpSpPr>
          <p:sp>
            <p:nvSpPr>
              <p:cNvPr id="4" name="Oval 3"/>
              <p:cNvSpPr/>
              <p:nvPr/>
            </p:nvSpPr>
            <p:spPr>
              <a:xfrm>
                <a:off x="3183669"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3777735"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7" name="Oval 6"/>
              <p:cNvSpPr/>
              <p:nvPr/>
            </p:nvSpPr>
            <p:spPr>
              <a:xfrm>
                <a:off x="4371801"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8" name="Oval 7"/>
              <p:cNvSpPr/>
              <p:nvPr/>
            </p:nvSpPr>
            <p:spPr>
              <a:xfrm>
                <a:off x="4965867" y="1419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9" name="Oval 8"/>
              <p:cNvSpPr/>
              <p:nvPr/>
            </p:nvSpPr>
            <p:spPr>
              <a:xfrm>
                <a:off x="5559933" y="1419064"/>
                <a:ext cx="360040" cy="3600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5</a:t>
                </a:r>
                <a:endParaRPr lang="en-US" dirty="0"/>
              </a:p>
            </p:txBody>
          </p:sp>
        </p:grpSp>
        <p:sp>
          <p:nvSpPr>
            <p:cNvPr id="3" name="TextBox 2"/>
            <p:cNvSpPr txBox="1"/>
            <p:nvPr/>
          </p:nvSpPr>
          <p:spPr>
            <a:xfrm>
              <a:off x="1089799" y="2299682"/>
              <a:ext cx="6883744" cy="369332"/>
            </a:xfrm>
            <a:prstGeom prst="rect">
              <a:avLst/>
            </a:prstGeom>
            <a:noFill/>
          </p:spPr>
          <p:txBody>
            <a:bodyPr wrap="none" rtlCol="0">
              <a:spAutoFit/>
            </a:bodyPr>
            <a:lstStyle/>
            <a:p>
              <a:pPr algn="ctr"/>
              <a:r>
                <a:rPr lang="en-US" dirty="0" smtClean="0"/>
                <a:t>Take up Home work &amp; Class project assignments to Sharpen your Skills</a:t>
              </a:r>
              <a:endParaRPr lang="en-US" dirty="0"/>
            </a:p>
          </p:txBody>
        </p:sp>
      </p:grpSp>
      <p:pic>
        <p:nvPicPr>
          <p:cNvPr id="11" name="Picture 1"/>
          <p:cNvPicPr>
            <a:picLocks noChangeAspect="1" noChangeArrowheads="1"/>
          </p:cNvPicPr>
          <p:nvPr/>
        </p:nvPicPr>
        <p:blipFill>
          <a:blip r:embed="rId2" cstate="print"/>
          <a:srcRect/>
          <a:stretch>
            <a:fillRect/>
          </a:stretch>
        </p:blipFill>
        <p:spPr bwMode="auto">
          <a:xfrm>
            <a:off x="2667000" y="3200400"/>
            <a:ext cx="4429125" cy="2514600"/>
          </a:xfrm>
          <a:prstGeom prst="rect">
            <a:avLst/>
          </a:prstGeom>
          <a:noFill/>
          <a:ln w="9525">
            <a:noFill/>
            <a:miter lim="800000"/>
            <a:headEnd/>
            <a:tailEnd/>
          </a:ln>
          <a:effectLst/>
        </p:spPr>
      </p:pic>
    </p:spTree>
    <p:extLst>
      <p:ext uri="{BB962C8B-B14F-4D97-AF65-F5344CB8AC3E}">
        <p14:creationId xmlns:p14="http://schemas.microsoft.com/office/powerpoint/2010/main" xmlns="" val="17358041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da-DK" dirty="0"/>
          </a:p>
        </p:txBody>
      </p:sp>
      <p:sp>
        <p:nvSpPr>
          <p:cNvPr id="3" name="Content Placeholder 2"/>
          <p:cNvSpPr>
            <a:spLocks noGrp="1"/>
          </p:cNvSpPr>
          <p:nvPr>
            <p:ph idx="1"/>
          </p:nvPr>
        </p:nvSpPr>
        <p:spPr>
          <a:xfrm>
            <a:off x="457200" y="2050253"/>
            <a:ext cx="8229600" cy="2757494"/>
          </a:xfrm>
        </p:spPr>
        <p:txBody>
          <a:bodyPr>
            <a:normAutofit/>
          </a:bodyPr>
          <a:lstStyle/>
          <a:p>
            <a:pPr algn="ctr">
              <a:lnSpc>
                <a:spcPct val="150000"/>
              </a:lnSpc>
              <a:buNone/>
            </a:pPr>
            <a:r>
              <a:rPr lang="en-US" sz="2800" dirty="0" smtClean="0"/>
              <a:t>Each topic will be explained</a:t>
            </a:r>
            <a:r>
              <a:rPr lang="en-US" sz="2800" dirty="0"/>
              <a:t> </a:t>
            </a:r>
            <a:r>
              <a:rPr lang="en-US" sz="2800" dirty="0" smtClean="0"/>
              <a:t>thru </a:t>
            </a:r>
          </a:p>
          <a:p>
            <a:pPr algn="ctr">
              <a:lnSpc>
                <a:spcPct val="150000"/>
              </a:lnSpc>
              <a:buNone/>
            </a:pPr>
            <a:r>
              <a:rPr lang="en-US" sz="2800" dirty="0" smtClean="0"/>
              <a:t>Videos, Excel templates, Screencasts &amp; Text Posts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Class Projects</a:t>
            </a:r>
            <a:endParaRPr lang="da-DK" dirty="0"/>
          </a:p>
        </p:txBody>
      </p:sp>
      <p:sp>
        <p:nvSpPr>
          <p:cNvPr id="3" name="Content Placeholder 2"/>
          <p:cNvSpPr>
            <a:spLocks noGrp="1"/>
          </p:cNvSpPr>
          <p:nvPr>
            <p:ph idx="1"/>
          </p:nvPr>
        </p:nvSpPr>
        <p:spPr>
          <a:xfrm>
            <a:off x="457200" y="2050253"/>
            <a:ext cx="8229600" cy="2757494"/>
          </a:xfrm>
        </p:spPr>
        <p:txBody>
          <a:bodyPr>
            <a:normAutofit/>
          </a:bodyPr>
          <a:lstStyle/>
          <a:p>
            <a:pPr algn="ctr">
              <a:lnSpc>
                <a:spcPct val="150000"/>
              </a:lnSpc>
              <a:buNone/>
            </a:pPr>
            <a:r>
              <a:rPr lang="en-US" dirty="0" smtClean="0"/>
              <a:t>We have 2 short cases &amp; 1 valuation project</a:t>
            </a:r>
            <a:endParaRPr lang="en-US" sz="2200" dirty="0"/>
          </a:p>
          <a:p>
            <a:pPr algn="ctr">
              <a:lnSpc>
                <a:spcPct val="150000"/>
              </a:lnSpc>
              <a:buNone/>
            </a:pPr>
            <a:r>
              <a:rPr lang="en-US" sz="2200" dirty="0" smtClean="0">
                <a:solidFill>
                  <a:schemeClr val="tx1">
                    <a:lumMod val="50000"/>
                    <a:lumOff val="50000"/>
                  </a:schemeClr>
                </a:solidFill>
              </a:rPr>
              <a:t>We build 2 small models and 1 complete integrated valuation model as a project. The complete integrated valuation model can be created on any listed company.</a:t>
            </a:r>
            <a:endParaRPr lang="en-US"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 at the end?</a:t>
            </a:r>
            <a:endParaRPr lang="da-DK" dirty="0"/>
          </a:p>
        </p:txBody>
      </p:sp>
      <p:sp>
        <p:nvSpPr>
          <p:cNvPr id="3" name="Content Placeholder 2"/>
          <p:cNvSpPr>
            <a:spLocks noGrp="1"/>
          </p:cNvSpPr>
          <p:nvPr>
            <p:ph idx="1"/>
          </p:nvPr>
        </p:nvSpPr>
        <p:spPr>
          <a:xfrm>
            <a:off x="457200" y="2050253"/>
            <a:ext cx="8229600" cy="2757494"/>
          </a:xfrm>
        </p:spPr>
        <p:txBody>
          <a:bodyPr>
            <a:normAutofit fontScale="92500" lnSpcReduction="10000"/>
          </a:bodyPr>
          <a:lstStyle/>
          <a:p>
            <a:pPr algn="ctr">
              <a:lnSpc>
                <a:spcPct val="150000"/>
              </a:lnSpc>
              <a:buNone/>
            </a:pPr>
            <a:r>
              <a:rPr lang="en-US" dirty="0" smtClean="0">
                <a:solidFill>
                  <a:srgbClr val="C00000"/>
                </a:solidFill>
              </a:rPr>
              <a:t>Towards the end of Financial Modeling Course*</a:t>
            </a:r>
          </a:p>
          <a:p>
            <a:pPr algn="ctr">
              <a:lnSpc>
                <a:spcPct val="150000"/>
              </a:lnSpc>
              <a:buNone/>
            </a:pPr>
            <a:r>
              <a:rPr lang="en-US" sz="2200" dirty="0" smtClean="0"/>
              <a:t>You will be able to created an integrated model</a:t>
            </a:r>
          </a:p>
          <a:p>
            <a:pPr algn="ctr">
              <a:lnSpc>
                <a:spcPct val="150000"/>
              </a:lnSpc>
              <a:buNone/>
            </a:pPr>
            <a:r>
              <a:rPr lang="en-US" sz="2200" dirty="0" smtClean="0"/>
              <a:t>You will know how to use financial statements for analysis</a:t>
            </a:r>
          </a:p>
          <a:p>
            <a:pPr algn="ctr">
              <a:lnSpc>
                <a:spcPct val="150000"/>
              </a:lnSpc>
              <a:buNone/>
            </a:pPr>
            <a:r>
              <a:rPr lang="en-US" sz="2200" dirty="0" smtClean="0"/>
              <a:t>You will understand the process of valuation and capital raising</a:t>
            </a:r>
          </a:p>
          <a:p>
            <a:pPr algn="ctr">
              <a:lnSpc>
                <a:spcPct val="150000"/>
              </a:lnSpc>
              <a:buNone/>
            </a:pPr>
            <a:r>
              <a:rPr lang="en-US" sz="2200" dirty="0" smtClean="0"/>
              <a:t>You will get a certificate of participation</a:t>
            </a:r>
          </a:p>
        </p:txBody>
      </p:sp>
      <p:sp>
        <p:nvSpPr>
          <p:cNvPr id="4" name="TextBox 3"/>
          <p:cNvSpPr txBox="1"/>
          <p:nvPr/>
        </p:nvSpPr>
        <p:spPr>
          <a:xfrm>
            <a:off x="1643042" y="5196588"/>
            <a:ext cx="5857916" cy="415498"/>
          </a:xfrm>
          <a:prstGeom prst="rect">
            <a:avLst/>
          </a:prstGeom>
          <a:noFill/>
        </p:spPr>
        <p:txBody>
          <a:bodyPr wrap="square" numCol="1" spcCol="396000" rtlCol="0">
            <a:spAutoFit/>
          </a:bodyPr>
          <a:lstStyle/>
          <a:p>
            <a:pPr algn="ctr">
              <a:lnSpc>
                <a:spcPct val="150000"/>
              </a:lnSpc>
              <a:buClr>
                <a:schemeClr val="bg1">
                  <a:lumMod val="75000"/>
                </a:schemeClr>
              </a:buClr>
            </a:pPr>
            <a:r>
              <a:rPr lang="en-US" sz="1400" dirty="0" smtClean="0">
                <a:solidFill>
                  <a:schemeClr val="tx1">
                    <a:lumMod val="50000"/>
                    <a:lumOff val="50000"/>
                  </a:schemeClr>
                </a:solidFill>
                <a:latin typeface="Cambria" pitchFamily="18" charset="0"/>
              </a:rPr>
              <a:t>*</a:t>
            </a:r>
            <a:r>
              <a:rPr lang="en-US" sz="1400" i="1" dirty="0" smtClean="0">
                <a:solidFill>
                  <a:schemeClr val="tx1">
                    <a:lumMod val="50000"/>
                    <a:lumOff val="50000"/>
                  </a:schemeClr>
                </a:solidFill>
                <a:latin typeface="Cambria" pitchFamily="18" charset="0"/>
              </a:rPr>
              <a:t>assuming you follow the program and practice</a:t>
            </a:r>
            <a:endParaRPr lang="en-US" sz="1400" dirty="0" smtClean="0">
              <a:solidFill>
                <a:schemeClr val="tx1">
                  <a:lumMod val="50000"/>
                  <a:lumOff val="50000"/>
                </a:schemeClr>
              </a:solidFill>
              <a:latin typeface="Cambr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going to teach?</a:t>
            </a:r>
            <a:endParaRPr lang="da-DK" dirty="0"/>
          </a:p>
        </p:txBody>
      </p:sp>
      <p:sp>
        <p:nvSpPr>
          <p:cNvPr id="10" name="Line 3"/>
          <p:cNvSpPr>
            <a:spLocks noChangeShapeType="1"/>
          </p:cNvSpPr>
          <p:nvPr/>
        </p:nvSpPr>
        <p:spPr bwMode="auto">
          <a:xfrm flipV="1">
            <a:off x="2133600" y="1490683"/>
            <a:ext cx="6477000" cy="0"/>
          </a:xfrm>
          <a:prstGeom prst="line">
            <a:avLst/>
          </a:prstGeom>
          <a:noFill/>
          <a:ln w="3175">
            <a:solidFill>
              <a:schemeClr val="bg1">
                <a:lumMod val="85000"/>
              </a:schemeClr>
            </a:solidFill>
            <a:round/>
            <a:headEnd/>
            <a:tailEnd/>
          </a:ln>
        </p:spPr>
        <p:txBody>
          <a:bodyPr/>
          <a:lstStyle/>
          <a:p>
            <a:endParaRPr lang="en-US" dirty="0"/>
          </a:p>
        </p:txBody>
      </p:sp>
      <p:sp>
        <p:nvSpPr>
          <p:cNvPr id="11" name="Text Box 42"/>
          <p:cNvSpPr txBox="1">
            <a:spLocks noChangeArrowheads="1"/>
          </p:cNvSpPr>
          <p:nvPr/>
        </p:nvSpPr>
        <p:spPr bwMode="auto">
          <a:xfrm>
            <a:off x="2133600" y="1643083"/>
            <a:ext cx="6019800" cy="3970318"/>
          </a:xfrm>
          <a:prstGeom prst="rect">
            <a:avLst/>
          </a:prstGeom>
          <a:noFill/>
          <a:ln w="9525">
            <a:noFill/>
            <a:miter lim="800000"/>
            <a:headEnd/>
            <a:tailEnd/>
          </a:ln>
        </p:spPr>
        <p:txBody>
          <a:bodyPr>
            <a:spAutoFit/>
          </a:bodyPr>
          <a:lstStyle/>
          <a:p>
            <a:pPr marL="171450" indent="-171450" algn="l">
              <a:lnSpc>
                <a:spcPct val="200000"/>
              </a:lnSpc>
              <a:spcBef>
                <a:spcPct val="50000"/>
              </a:spcBef>
              <a:buFontTx/>
              <a:buChar char="•"/>
            </a:pPr>
            <a:r>
              <a:rPr lang="en-US" sz="1050" i="0" dirty="0"/>
              <a:t> Paramdeep has </a:t>
            </a:r>
            <a:r>
              <a:rPr lang="en-US" sz="1050" b="1" i="0" dirty="0"/>
              <a:t>an extensive experience in the financial services, consulting and training domain. </a:t>
            </a:r>
            <a:r>
              <a:rPr lang="en-US" sz="1050" i="0" dirty="0" smtClean="0"/>
              <a:t>He has extensive knowledge of the financial services industry, where he raised growth capital for organizations and helped them improve their revenues. He has authored research papers and trained 1000s of senior people in the area of financial modeling, quantitative analysis and risk management.</a:t>
            </a:r>
          </a:p>
          <a:p>
            <a:pPr marL="171450" indent="-171450" algn="l">
              <a:lnSpc>
                <a:spcPct val="200000"/>
              </a:lnSpc>
              <a:spcBef>
                <a:spcPct val="50000"/>
              </a:spcBef>
            </a:pPr>
            <a:endParaRPr lang="en-US" sz="1050" i="0" dirty="0"/>
          </a:p>
          <a:p>
            <a:pPr marL="171450" indent="-171450" algn="l">
              <a:lnSpc>
                <a:spcPct val="200000"/>
              </a:lnSpc>
              <a:spcBef>
                <a:spcPct val="50000"/>
              </a:spcBef>
              <a:buFontTx/>
              <a:buChar char="•"/>
            </a:pPr>
            <a:r>
              <a:rPr lang="en-US" sz="1050" i="0" dirty="0"/>
              <a:t>Prior to founding Pristine, Paramdeep has worked in senior management positions as an Investment Banker with </a:t>
            </a:r>
            <a:r>
              <a:rPr lang="en-US" sz="1050" b="1" i="0" dirty="0"/>
              <a:t>Standard Chartered Capital Markets </a:t>
            </a:r>
            <a:r>
              <a:rPr lang="en-US" sz="1050" i="0" dirty="0"/>
              <a:t>(India) and as a consultant with </a:t>
            </a:r>
            <a:r>
              <a:rPr lang="en-US" sz="1050" b="1" i="0" dirty="0"/>
              <a:t>Accenture Management Consulting</a:t>
            </a:r>
            <a:r>
              <a:rPr lang="en-US" sz="1050" i="0" dirty="0" smtClean="0"/>
              <a:t>.</a:t>
            </a:r>
          </a:p>
          <a:p>
            <a:pPr marL="171450" indent="-171450" algn="l">
              <a:lnSpc>
                <a:spcPct val="200000"/>
              </a:lnSpc>
              <a:spcBef>
                <a:spcPct val="50000"/>
              </a:spcBef>
            </a:pPr>
            <a:endParaRPr lang="en-US" sz="1050" i="0" dirty="0"/>
          </a:p>
          <a:p>
            <a:pPr marL="171450" indent="-171450" algn="l">
              <a:lnSpc>
                <a:spcPct val="200000"/>
              </a:lnSpc>
              <a:spcBef>
                <a:spcPct val="50000"/>
              </a:spcBef>
              <a:buFontTx/>
              <a:buChar char="•"/>
            </a:pPr>
            <a:r>
              <a:rPr lang="en-US" sz="1050" i="0" dirty="0" smtClean="0"/>
              <a:t>Paramdeep </a:t>
            </a:r>
            <a:r>
              <a:rPr lang="en-US" sz="1050" i="0" dirty="0"/>
              <a:t>is an </a:t>
            </a:r>
            <a:r>
              <a:rPr lang="en-US" sz="1050" b="1" i="0" dirty="0"/>
              <a:t>MBA</a:t>
            </a:r>
            <a:r>
              <a:rPr lang="en-US" sz="1050" i="0" dirty="0"/>
              <a:t> from </a:t>
            </a:r>
            <a:r>
              <a:rPr lang="en-US" sz="1050" b="1" i="0" dirty="0"/>
              <a:t>IIM Indore</a:t>
            </a:r>
            <a:r>
              <a:rPr lang="en-US" sz="1050" i="0" dirty="0"/>
              <a:t>, where he secured the highest CGPA in his batch. He has completed his </a:t>
            </a:r>
            <a:r>
              <a:rPr lang="en-US" sz="1050" b="1" i="0" dirty="0"/>
              <a:t>B. Tech and M. Tech </a:t>
            </a:r>
            <a:r>
              <a:rPr lang="en-US" sz="1050" i="0" dirty="0"/>
              <a:t>in Mathematics and Computing from </a:t>
            </a:r>
            <a:r>
              <a:rPr lang="en-US" sz="1050" b="1" i="0" dirty="0"/>
              <a:t>IIT Delhi</a:t>
            </a:r>
            <a:endParaRPr lang="en-US" sz="1050" i="0" dirty="0"/>
          </a:p>
        </p:txBody>
      </p:sp>
      <p:sp>
        <p:nvSpPr>
          <p:cNvPr id="12" name="Text Box 42"/>
          <p:cNvSpPr txBox="1">
            <a:spLocks noChangeArrowheads="1"/>
          </p:cNvSpPr>
          <p:nvPr/>
        </p:nvSpPr>
        <p:spPr bwMode="auto">
          <a:xfrm>
            <a:off x="2057400" y="1139846"/>
            <a:ext cx="6400800" cy="274637"/>
          </a:xfrm>
          <a:prstGeom prst="rect">
            <a:avLst/>
          </a:prstGeom>
          <a:noFill/>
          <a:ln w="9525">
            <a:noFill/>
            <a:miter lim="800000"/>
            <a:headEnd/>
            <a:tailEnd/>
          </a:ln>
        </p:spPr>
        <p:txBody>
          <a:bodyPr>
            <a:spAutoFit/>
          </a:bodyPr>
          <a:lstStyle/>
          <a:p>
            <a:pPr algn="l">
              <a:spcBef>
                <a:spcPct val="50000"/>
              </a:spcBef>
            </a:pPr>
            <a:r>
              <a:rPr lang="en-US" sz="1200" b="1" i="0" dirty="0"/>
              <a:t>Paramdeep Singh</a:t>
            </a:r>
            <a:r>
              <a:rPr lang="en-US" sz="1200" i="0" dirty="0"/>
              <a:t>, </a:t>
            </a:r>
            <a:r>
              <a:rPr lang="en-US" sz="1200" dirty="0"/>
              <a:t>Director and Faculty, Pristine</a:t>
            </a:r>
          </a:p>
        </p:txBody>
      </p:sp>
      <p:pic>
        <p:nvPicPr>
          <p:cNvPr id="13" name="Picture 2" descr="C:\PD ACER LAPTOP\PD Backup\HP Laptop\RECEPTION CEREMONY 23.12.2007_\BOY\Profile-ParamdeepSingh.jpg"/>
          <p:cNvPicPr>
            <a:picLocks noChangeAspect="1" noChangeArrowheads="1"/>
          </p:cNvPicPr>
          <p:nvPr/>
        </p:nvPicPr>
        <p:blipFill>
          <a:blip r:embed="rId2" cstate="print"/>
          <a:srcRect/>
          <a:stretch>
            <a:fillRect/>
          </a:stretch>
        </p:blipFill>
        <p:spPr bwMode="auto">
          <a:xfrm>
            <a:off x="838200" y="1719283"/>
            <a:ext cx="97155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Duration of the Program – Financial Modeling</a:t>
            </a:r>
            <a:endParaRPr lang="da-DK" dirty="0"/>
          </a:p>
        </p:txBody>
      </p:sp>
      <p:sp>
        <p:nvSpPr>
          <p:cNvPr id="3" name="Content Placeholder 2"/>
          <p:cNvSpPr>
            <a:spLocks noGrp="1"/>
          </p:cNvSpPr>
          <p:nvPr>
            <p:ph idx="1"/>
          </p:nvPr>
        </p:nvSpPr>
        <p:spPr>
          <a:xfrm>
            <a:off x="1763688" y="1394184"/>
            <a:ext cx="5607868" cy="2571768"/>
          </a:xfrm>
        </p:spPr>
        <p:txBody>
          <a:bodyPr>
            <a:normAutofit/>
          </a:bodyPr>
          <a:lstStyle/>
          <a:p>
            <a:pPr algn="ctr">
              <a:lnSpc>
                <a:spcPct val="200000"/>
              </a:lnSpc>
              <a:buNone/>
            </a:pPr>
            <a:r>
              <a:rPr lang="en-US" dirty="0" smtClean="0">
                <a:solidFill>
                  <a:srgbClr val="C00000"/>
                </a:solidFill>
              </a:rPr>
              <a:t>10 Weeks of Active Learning</a:t>
            </a:r>
          </a:p>
          <a:p>
            <a:pPr algn="ctr">
              <a:lnSpc>
                <a:spcPct val="200000"/>
              </a:lnSpc>
              <a:buNone/>
            </a:pPr>
            <a:r>
              <a:rPr lang="en-US" dirty="0" smtClean="0">
                <a:solidFill>
                  <a:srgbClr val="C00000"/>
                </a:solidFill>
              </a:rPr>
              <a:t>6 Months Online Membership</a:t>
            </a:r>
          </a:p>
        </p:txBody>
      </p:sp>
      <p:sp>
        <p:nvSpPr>
          <p:cNvPr id="5" name="TextBox 4"/>
          <p:cNvSpPr txBox="1"/>
          <p:nvPr/>
        </p:nvSpPr>
        <p:spPr>
          <a:xfrm>
            <a:off x="1106860" y="4192240"/>
            <a:ext cx="6921524" cy="415498"/>
          </a:xfrm>
          <a:prstGeom prst="rect">
            <a:avLst/>
          </a:prstGeom>
          <a:noFill/>
        </p:spPr>
        <p:txBody>
          <a:bodyPr wrap="square" numCol="1" spcCol="396000" rtlCol="0">
            <a:spAutoFit/>
          </a:bodyPr>
          <a:lstStyle/>
          <a:p>
            <a:pPr algn="ctr">
              <a:lnSpc>
                <a:spcPct val="150000"/>
              </a:lnSpc>
              <a:buClr>
                <a:schemeClr val="bg1">
                  <a:lumMod val="75000"/>
                </a:schemeClr>
              </a:buClr>
            </a:pPr>
            <a:r>
              <a:rPr lang="en-US" sz="1400" dirty="0" smtClean="0">
                <a:solidFill>
                  <a:srgbClr val="C00000"/>
                </a:solidFill>
                <a:latin typeface="Cambria" pitchFamily="18" charset="0"/>
              </a:rPr>
              <a:t>Financial Modeling School classes start as soon as you join</a:t>
            </a:r>
            <a:endParaRPr lang="en-US" sz="1400" b="1" i="1" dirty="0" smtClean="0">
              <a:solidFill>
                <a:srgbClr val="C00000"/>
              </a:solidFill>
              <a:latin typeface="Cambria"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Duration of the Program – Project Finance</a:t>
            </a:r>
            <a:endParaRPr lang="da-DK" dirty="0"/>
          </a:p>
        </p:txBody>
      </p:sp>
      <p:sp>
        <p:nvSpPr>
          <p:cNvPr id="3" name="Content Placeholder 2"/>
          <p:cNvSpPr>
            <a:spLocks noGrp="1"/>
          </p:cNvSpPr>
          <p:nvPr>
            <p:ph idx="1"/>
          </p:nvPr>
        </p:nvSpPr>
        <p:spPr>
          <a:xfrm>
            <a:off x="1763688" y="1394184"/>
            <a:ext cx="5607868" cy="2571768"/>
          </a:xfrm>
        </p:spPr>
        <p:txBody>
          <a:bodyPr>
            <a:normAutofit/>
          </a:bodyPr>
          <a:lstStyle/>
          <a:p>
            <a:pPr algn="ctr">
              <a:lnSpc>
                <a:spcPct val="200000"/>
              </a:lnSpc>
              <a:buNone/>
            </a:pPr>
            <a:r>
              <a:rPr lang="en-US" dirty="0" smtClean="0">
                <a:solidFill>
                  <a:srgbClr val="C00000"/>
                </a:solidFill>
              </a:rPr>
              <a:t>10 Weeks of Active Learning</a:t>
            </a:r>
          </a:p>
          <a:p>
            <a:pPr algn="ctr">
              <a:lnSpc>
                <a:spcPct val="200000"/>
              </a:lnSpc>
              <a:buNone/>
            </a:pPr>
            <a:r>
              <a:rPr lang="en-US" dirty="0" smtClean="0">
                <a:solidFill>
                  <a:srgbClr val="C00000"/>
                </a:solidFill>
              </a:rPr>
              <a:t>6 Months Online Membership</a:t>
            </a:r>
          </a:p>
        </p:txBody>
      </p:sp>
      <p:sp>
        <p:nvSpPr>
          <p:cNvPr id="5" name="TextBox 4"/>
          <p:cNvSpPr txBox="1"/>
          <p:nvPr/>
        </p:nvSpPr>
        <p:spPr>
          <a:xfrm>
            <a:off x="1106860" y="4192240"/>
            <a:ext cx="6921524" cy="375552"/>
          </a:xfrm>
          <a:prstGeom prst="rect">
            <a:avLst/>
          </a:prstGeom>
          <a:noFill/>
        </p:spPr>
        <p:txBody>
          <a:bodyPr wrap="square" numCol="1" spcCol="396000" rtlCol="0">
            <a:spAutoFit/>
          </a:bodyPr>
          <a:lstStyle/>
          <a:p>
            <a:pPr algn="ctr">
              <a:lnSpc>
                <a:spcPct val="150000"/>
              </a:lnSpc>
              <a:buClr>
                <a:schemeClr val="bg1">
                  <a:lumMod val="75000"/>
                </a:schemeClr>
              </a:buClr>
            </a:pPr>
            <a:r>
              <a:rPr lang="en-US" sz="1400" dirty="0" smtClean="0">
                <a:solidFill>
                  <a:srgbClr val="C00000"/>
                </a:solidFill>
                <a:latin typeface="Cambria" pitchFamily="18" charset="0"/>
              </a:rPr>
              <a:t>Project Finance Modeling </a:t>
            </a:r>
            <a:r>
              <a:rPr lang="en-US" sz="1400" dirty="0">
                <a:solidFill>
                  <a:srgbClr val="C00000"/>
                </a:solidFill>
                <a:latin typeface="Cambria" pitchFamily="18" charset="0"/>
              </a:rPr>
              <a:t>School classes start as soon as you join</a:t>
            </a:r>
            <a:endParaRPr lang="en-US" sz="1400" b="1" i="1" dirty="0">
              <a:solidFill>
                <a:srgbClr val="C00000"/>
              </a:solidFill>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people had to say</a:t>
            </a:r>
            <a:endParaRPr lang="en-US" dirty="0"/>
          </a:p>
        </p:txBody>
      </p:sp>
      <p:grpSp>
        <p:nvGrpSpPr>
          <p:cNvPr id="12" name="Group 11"/>
          <p:cNvGrpSpPr/>
          <p:nvPr/>
        </p:nvGrpSpPr>
        <p:grpSpPr>
          <a:xfrm>
            <a:off x="2514600" y="1371600"/>
            <a:ext cx="4114800" cy="4312860"/>
            <a:chOff x="2971800" y="1371600"/>
            <a:chExt cx="4114800" cy="4312860"/>
          </a:xfrm>
        </p:grpSpPr>
        <p:grpSp>
          <p:nvGrpSpPr>
            <p:cNvPr id="5" name="Group 4"/>
            <p:cNvGrpSpPr/>
            <p:nvPr/>
          </p:nvGrpSpPr>
          <p:grpSpPr>
            <a:xfrm>
              <a:off x="2971800" y="1371600"/>
              <a:ext cx="4114800" cy="1798260"/>
              <a:chOff x="2971800" y="1371600"/>
              <a:chExt cx="4114800" cy="1798260"/>
            </a:xfrm>
          </p:grpSpPr>
          <p:sp>
            <p:nvSpPr>
              <p:cNvPr id="4" name="Rectangle 3"/>
              <p:cNvSpPr/>
              <p:nvPr/>
            </p:nvSpPr>
            <p:spPr>
              <a:xfrm>
                <a:off x="2971800" y="1600200"/>
                <a:ext cx="4114800" cy="1569660"/>
              </a:xfrm>
              <a:prstGeom prst="rect">
                <a:avLst/>
              </a:prstGeom>
            </p:spPr>
            <p:txBody>
              <a:bodyPr wrap="square">
                <a:spAutoFit/>
              </a:bodyPr>
              <a:lstStyle/>
              <a:p>
                <a:pPr>
                  <a:lnSpc>
                    <a:spcPct val="150000"/>
                  </a:lnSpc>
                </a:pPr>
                <a:r>
                  <a:rPr lang="en-US" sz="1600" i="1" dirty="0" smtClean="0">
                    <a:solidFill>
                      <a:schemeClr val="tx1">
                        <a:lumMod val="65000"/>
                        <a:lumOff val="35000"/>
                      </a:schemeClr>
                    </a:solidFill>
                    <a:latin typeface="Calisto MT" pitchFamily="18" charset="0"/>
                  </a:rPr>
                  <a:t>	Overall it is excellent. The length is excellent. It fits within the attention span of most people and therefore the lesson is assimilated.</a:t>
                </a:r>
              </a:p>
              <a:p>
                <a:pPr>
                  <a:lnSpc>
                    <a:spcPct val="150000"/>
                  </a:lnSpc>
                </a:pPr>
                <a:r>
                  <a:rPr lang="en-US" sz="1600" i="1" dirty="0" smtClean="0">
                    <a:solidFill>
                      <a:schemeClr val="tx1">
                        <a:lumMod val="65000"/>
                        <a:lumOff val="35000"/>
                      </a:schemeClr>
                    </a:solidFill>
                    <a:latin typeface="Calisto MT" pitchFamily="18" charset="0"/>
                  </a:rPr>
                  <a:t>Thank you for the opportunity to view the lesson!</a:t>
                </a:r>
                <a:endParaRPr lang="en-US" sz="1600" i="1" dirty="0">
                  <a:solidFill>
                    <a:schemeClr val="tx1">
                      <a:lumMod val="65000"/>
                      <a:lumOff val="35000"/>
                    </a:schemeClr>
                  </a:solidFill>
                  <a:latin typeface="Calisto MT" pitchFamily="18" charset="0"/>
                </a:endParaRPr>
              </a:p>
            </p:txBody>
          </p:sp>
          <p:pic>
            <p:nvPicPr>
              <p:cNvPr id="7" name="Picture 6" descr="quotes.png"/>
              <p:cNvPicPr>
                <a:picLocks noChangeAspect="1"/>
              </p:cNvPicPr>
              <p:nvPr/>
            </p:nvPicPr>
            <p:blipFill>
              <a:blip r:embed="rId2" cstate="print"/>
              <a:stretch>
                <a:fillRect/>
              </a:stretch>
            </p:blipFill>
            <p:spPr>
              <a:xfrm>
                <a:off x="3105052" y="1371600"/>
                <a:ext cx="704948" cy="657317"/>
              </a:xfrm>
              <a:prstGeom prst="rect">
                <a:avLst/>
              </a:prstGeom>
            </p:spPr>
          </p:pic>
        </p:grpSp>
        <p:grpSp>
          <p:nvGrpSpPr>
            <p:cNvPr id="6" name="Group 5"/>
            <p:cNvGrpSpPr/>
            <p:nvPr/>
          </p:nvGrpSpPr>
          <p:grpSpPr>
            <a:xfrm>
              <a:off x="3124200" y="3886200"/>
              <a:ext cx="3810000" cy="1798260"/>
              <a:chOff x="3048000" y="3886200"/>
              <a:chExt cx="3810000" cy="1798260"/>
            </a:xfrm>
          </p:grpSpPr>
          <p:sp>
            <p:nvSpPr>
              <p:cNvPr id="8" name="Rectangle 7"/>
              <p:cNvSpPr/>
              <p:nvPr/>
            </p:nvSpPr>
            <p:spPr>
              <a:xfrm>
                <a:off x="3048000" y="4114800"/>
                <a:ext cx="3810000" cy="1569660"/>
              </a:xfrm>
              <a:prstGeom prst="rect">
                <a:avLst/>
              </a:prstGeom>
            </p:spPr>
            <p:txBody>
              <a:bodyPr wrap="square">
                <a:spAutoFit/>
              </a:bodyPr>
              <a:lstStyle/>
              <a:p>
                <a:pPr>
                  <a:lnSpc>
                    <a:spcPct val="150000"/>
                  </a:lnSpc>
                </a:pPr>
                <a:r>
                  <a:rPr lang="en-US" sz="1600" i="1" dirty="0" smtClean="0">
                    <a:solidFill>
                      <a:schemeClr val="tx1">
                        <a:lumMod val="65000"/>
                        <a:lumOff val="35000"/>
                      </a:schemeClr>
                    </a:solidFill>
                    <a:latin typeface="Calisto MT" pitchFamily="18" charset="0"/>
                  </a:rPr>
                  <a:t>	The course is an excellent idea and is a good way to make financial modeling training more accessible to people around the world. </a:t>
                </a:r>
              </a:p>
            </p:txBody>
          </p:sp>
          <p:pic>
            <p:nvPicPr>
              <p:cNvPr id="9" name="Picture 8" descr="quotes.png"/>
              <p:cNvPicPr>
                <a:picLocks noChangeAspect="1"/>
              </p:cNvPicPr>
              <p:nvPr/>
            </p:nvPicPr>
            <p:blipFill>
              <a:blip r:embed="rId2" cstate="print"/>
              <a:stretch>
                <a:fillRect/>
              </a:stretch>
            </p:blipFill>
            <p:spPr>
              <a:xfrm>
                <a:off x="3200400" y="3886200"/>
                <a:ext cx="704948" cy="657317"/>
              </a:xfrm>
              <a:prstGeom prst="rect">
                <a:avLst/>
              </a:prstGeom>
            </p:spPr>
          </p:pic>
        </p:gr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the Program</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521447977"/>
              </p:ext>
            </p:extLst>
          </p:nvPr>
        </p:nvGraphicFramePr>
        <p:xfrm>
          <a:off x="1562100" y="2087880"/>
          <a:ext cx="6019800" cy="2113280"/>
        </p:xfrm>
        <a:graphic>
          <a:graphicData uri="http://schemas.openxmlformats.org/drawingml/2006/table">
            <a:tbl>
              <a:tblPr firstRow="1"/>
              <a:tblGrid>
                <a:gridCol w="1295400"/>
                <a:gridCol w="2514600"/>
                <a:gridCol w="1143000"/>
                <a:gridCol w="1066800"/>
              </a:tblGrid>
              <a:tr h="579120">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57150" indent="0" algn="l"/>
                      <a:r>
                        <a:rPr lang="en-US" sz="1000" dirty="0" smtClean="0">
                          <a:solidFill>
                            <a:schemeClr val="tx1"/>
                          </a:solidFill>
                          <a:latin typeface="Verdana" pitchFamily="34" charset="0"/>
                          <a:ea typeface="Verdana" pitchFamily="34" charset="0"/>
                          <a:cs typeface="Verdana" pitchFamily="34" charset="0"/>
                        </a:rPr>
                        <a:t>Option</a:t>
                      </a:r>
                      <a:endParaRPr lang="en-US" sz="1000" dirty="0">
                        <a:solidFill>
                          <a:schemeClr val="tx1"/>
                        </a:solidFill>
                        <a:latin typeface="Verdana" pitchFamily="34" charset="0"/>
                        <a:ea typeface="Verdana" pitchFamily="34" charset="0"/>
                        <a:cs typeface="Verdana" pitchFamily="34" charset="0"/>
                      </a:endParaRPr>
                    </a:p>
                  </a:txBody>
                  <a:tcPr anchor="b">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r>
                        <a:rPr lang="en-US" sz="1000" dirty="0" smtClean="0">
                          <a:solidFill>
                            <a:schemeClr val="tx1"/>
                          </a:solidFill>
                          <a:latin typeface="Verdana" pitchFamily="34" charset="0"/>
                          <a:ea typeface="Verdana" pitchFamily="34" charset="0"/>
                          <a:cs typeface="Verdana" pitchFamily="34" charset="0"/>
                        </a:rPr>
                        <a:t>What you get?</a:t>
                      </a:r>
                      <a:endParaRPr lang="en-US" sz="1000" dirty="0">
                        <a:solidFill>
                          <a:schemeClr val="tx1"/>
                        </a:solidFill>
                        <a:latin typeface="Verdana" pitchFamily="34" charset="0"/>
                        <a:ea typeface="Verdana" pitchFamily="34" charset="0"/>
                        <a:cs typeface="Verdana" pitchFamily="34" charset="0"/>
                      </a:endParaRPr>
                    </a:p>
                  </a:txBody>
                  <a:tcPr anchor="b">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algn="ctr"/>
                      <a:r>
                        <a:rPr lang="en-US" sz="1000" dirty="0" smtClean="0">
                          <a:solidFill>
                            <a:schemeClr val="tx1"/>
                          </a:solidFill>
                          <a:latin typeface="Verdana" pitchFamily="34" charset="0"/>
                          <a:ea typeface="Verdana" pitchFamily="34" charset="0"/>
                          <a:cs typeface="Verdana" pitchFamily="34" charset="0"/>
                        </a:rPr>
                        <a:t>Price in US $</a:t>
                      </a:r>
                      <a:endParaRPr lang="en-US" sz="1000" dirty="0">
                        <a:solidFill>
                          <a:schemeClr val="tx1"/>
                        </a:solidFill>
                        <a:latin typeface="Verdana" pitchFamily="34" charset="0"/>
                        <a:ea typeface="Verdana" pitchFamily="34" charset="0"/>
                        <a:cs typeface="Verdana" pitchFamily="34" charset="0"/>
                      </a:endParaRPr>
                    </a:p>
                  </a:txBody>
                  <a:tcPr anchor="b">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algn="ctr"/>
                      <a:r>
                        <a:rPr lang="en-US" sz="1000" baseline="0" dirty="0" smtClean="0">
                          <a:solidFill>
                            <a:schemeClr val="tx1"/>
                          </a:solidFill>
                          <a:latin typeface="Verdana" pitchFamily="34" charset="0"/>
                          <a:ea typeface="Verdana" pitchFamily="34" charset="0"/>
                          <a:cs typeface="Verdana" pitchFamily="34" charset="0"/>
                        </a:rPr>
                        <a:t>with Excel School ($)</a:t>
                      </a:r>
                      <a:endParaRPr lang="en-US" sz="1000" dirty="0">
                        <a:solidFill>
                          <a:schemeClr val="tx1"/>
                        </a:solidFill>
                        <a:latin typeface="Verdana" pitchFamily="34" charset="0"/>
                        <a:ea typeface="Verdana" pitchFamily="34" charset="0"/>
                        <a:cs typeface="Verdana" pitchFamily="34" charset="0"/>
                      </a:endParaRPr>
                    </a:p>
                  </a:txBody>
                  <a:tcPr anchor="b">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370840">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57150" indent="0" algn="l"/>
                      <a:r>
                        <a:rPr lang="en-US" sz="1000" b="0" dirty="0" smtClean="0">
                          <a:solidFill>
                            <a:schemeClr val="tx1">
                              <a:lumMod val="75000"/>
                              <a:lumOff val="25000"/>
                            </a:schemeClr>
                          </a:solidFill>
                          <a:latin typeface="Verdana" pitchFamily="34" charset="0"/>
                          <a:ea typeface="Verdana" pitchFamily="34" charset="0"/>
                          <a:cs typeface="Verdana" pitchFamily="34" charset="0"/>
                        </a:rPr>
                        <a:t>Financial</a:t>
                      </a:r>
                      <a:r>
                        <a:rPr lang="en-US" sz="1000" b="0" baseline="0" dirty="0" smtClean="0">
                          <a:solidFill>
                            <a:schemeClr val="tx1">
                              <a:lumMod val="75000"/>
                              <a:lumOff val="25000"/>
                            </a:schemeClr>
                          </a:solidFill>
                          <a:latin typeface="Verdana" pitchFamily="34" charset="0"/>
                          <a:ea typeface="Verdana" pitchFamily="34" charset="0"/>
                          <a:cs typeface="Verdana" pitchFamily="34" charset="0"/>
                        </a:rPr>
                        <a:t> Modeling Class</a:t>
                      </a:r>
                      <a:endParaRPr lang="en-US" sz="1000" b="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r>
                        <a:rPr lang="en-US" sz="800" dirty="0" smtClean="0">
                          <a:solidFill>
                            <a:schemeClr val="tx1">
                              <a:lumMod val="75000"/>
                              <a:lumOff val="25000"/>
                            </a:schemeClr>
                          </a:solidFill>
                          <a:latin typeface="Verdana" pitchFamily="34" charset="0"/>
                          <a:ea typeface="Verdana" pitchFamily="34" charset="0"/>
                          <a:cs typeface="Verdana" pitchFamily="34" charset="0"/>
                        </a:rPr>
                        <a:t>Online Classes + Lesson Downloads on Financial</a:t>
                      </a:r>
                      <a:r>
                        <a:rPr lang="en-US" sz="800" baseline="0" dirty="0" smtClean="0">
                          <a:solidFill>
                            <a:schemeClr val="tx1">
                              <a:lumMod val="75000"/>
                              <a:lumOff val="25000"/>
                            </a:schemeClr>
                          </a:solidFill>
                          <a:latin typeface="Verdana" pitchFamily="34" charset="0"/>
                          <a:ea typeface="Verdana" pitchFamily="34" charset="0"/>
                          <a:cs typeface="Verdana" pitchFamily="34" charset="0"/>
                        </a:rPr>
                        <a:t> Modeling using Excel</a:t>
                      </a:r>
                      <a:endParaRPr lang="en-US" sz="8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a:t>
                      </a:r>
                      <a:r>
                        <a:rPr lang="en-US" sz="1000" dirty="0" smtClean="0">
                          <a:solidFill>
                            <a:schemeClr val="tx1">
                              <a:lumMod val="75000"/>
                              <a:lumOff val="25000"/>
                            </a:schemeClr>
                          </a:solidFill>
                          <a:latin typeface="Verdana" pitchFamily="34" charset="0"/>
                          <a:ea typeface="Verdana" pitchFamily="34" charset="0"/>
                          <a:cs typeface="Verdana" pitchFamily="34" charset="0"/>
                        </a:rPr>
                        <a:t>297</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$397</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r>
              <a:tr h="370840">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57150" indent="0" algn="l" defTabSz="914400" rtl="0" eaLnBrk="1" latinLnBrk="0" hangingPunct="1"/>
                      <a:r>
                        <a:rPr lang="en-US" sz="1000" kern="1200" dirty="0" smtClean="0">
                          <a:solidFill>
                            <a:schemeClr val="tx1">
                              <a:lumMod val="75000"/>
                              <a:lumOff val="25000"/>
                            </a:schemeClr>
                          </a:solidFill>
                          <a:latin typeface="Verdana" pitchFamily="34" charset="0"/>
                          <a:ea typeface="Verdana" pitchFamily="34" charset="0"/>
                          <a:cs typeface="Verdana" pitchFamily="34" charset="0"/>
                        </a:rPr>
                        <a:t>Project Finance Class</a:t>
                      </a:r>
                      <a:endParaRPr lang="en-US" sz="1000" kern="12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r>
                        <a:rPr lang="en-US" sz="800" dirty="0" smtClean="0">
                          <a:solidFill>
                            <a:schemeClr val="tx1">
                              <a:lumMod val="75000"/>
                              <a:lumOff val="25000"/>
                            </a:schemeClr>
                          </a:solidFill>
                          <a:latin typeface="Verdana" pitchFamily="34" charset="0"/>
                          <a:ea typeface="Verdana" pitchFamily="34" charset="0"/>
                          <a:cs typeface="Verdana" pitchFamily="34" charset="0"/>
                        </a:rPr>
                        <a:t>Online Classes +</a:t>
                      </a:r>
                      <a:r>
                        <a:rPr lang="en-US" sz="800" baseline="0" dirty="0" smtClean="0">
                          <a:solidFill>
                            <a:schemeClr val="tx1">
                              <a:lumMod val="75000"/>
                              <a:lumOff val="25000"/>
                            </a:schemeClr>
                          </a:solidFill>
                          <a:latin typeface="Verdana" pitchFamily="34" charset="0"/>
                          <a:ea typeface="Verdana" pitchFamily="34" charset="0"/>
                          <a:cs typeface="Verdana" pitchFamily="34" charset="0"/>
                        </a:rPr>
                        <a:t> Lesson Downloads on Project Finance using Excel</a:t>
                      </a:r>
                      <a:endParaRPr lang="en-US" sz="8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a:t>
                      </a:r>
                      <a:r>
                        <a:rPr lang="en-US" sz="1000" dirty="0" smtClean="0">
                          <a:solidFill>
                            <a:schemeClr val="tx1">
                              <a:lumMod val="75000"/>
                              <a:lumOff val="25000"/>
                            </a:schemeClr>
                          </a:solidFill>
                          <a:latin typeface="Verdana" pitchFamily="34" charset="0"/>
                          <a:ea typeface="Verdana" pitchFamily="34" charset="0"/>
                          <a:cs typeface="Verdana" pitchFamily="34" charset="0"/>
                        </a:rPr>
                        <a:t>297</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a:t>
                      </a:r>
                      <a:r>
                        <a:rPr lang="en-US" sz="1000" dirty="0" smtClean="0">
                          <a:solidFill>
                            <a:schemeClr val="tx1">
                              <a:lumMod val="75000"/>
                              <a:lumOff val="25000"/>
                            </a:schemeClr>
                          </a:solidFill>
                          <a:latin typeface="Verdana" pitchFamily="34" charset="0"/>
                          <a:ea typeface="Verdana" pitchFamily="34" charset="0"/>
                          <a:cs typeface="Verdana" pitchFamily="34" charset="0"/>
                        </a:rPr>
                        <a:t>397</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r>
              <a:tr h="370840">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57150" indent="0" algn="l" defTabSz="914400" rtl="0" eaLnBrk="1" latinLnBrk="0" hangingPunct="1"/>
                      <a:r>
                        <a:rPr lang="en-US" sz="1000" kern="1200" dirty="0" smtClean="0">
                          <a:solidFill>
                            <a:schemeClr val="tx1">
                              <a:lumMod val="75000"/>
                              <a:lumOff val="25000"/>
                            </a:schemeClr>
                          </a:solidFill>
                          <a:latin typeface="Verdana" pitchFamily="34" charset="0"/>
                          <a:ea typeface="Verdana" pitchFamily="34" charset="0"/>
                          <a:cs typeface="Verdana" pitchFamily="34" charset="0"/>
                        </a:rPr>
                        <a:t>Both</a:t>
                      </a:r>
                      <a:r>
                        <a:rPr lang="en-US" sz="1000" kern="1200" baseline="0" dirty="0" smtClean="0">
                          <a:solidFill>
                            <a:schemeClr val="tx1">
                              <a:lumMod val="75000"/>
                              <a:lumOff val="25000"/>
                            </a:schemeClr>
                          </a:solidFill>
                          <a:latin typeface="Verdana" pitchFamily="34" charset="0"/>
                          <a:ea typeface="Verdana" pitchFamily="34" charset="0"/>
                          <a:cs typeface="Verdana" pitchFamily="34" charset="0"/>
                        </a:rPr>
                        <a:t> Classes</a:t>
                      </a:r>
                      <a:endParaRPr lang="en-US" sz="1000" kern="12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r>
                        <a:rPr lang="en-US" sz="800" dirty="0" smtClean="0">
                          <a:solidFill>
                            <a:schemeClr val="tx1">
                              <a:lumMod val="75000"/>
                              <a:lumOff val="25000"/>
                            </a:schemeClr>
                          </a:solidFill>
                          <a:latin typeface="Verdana" pitchFamily="34" charset="0"/>
                          <a:ea typeface="Verdana" pitchFamily="34" charset="0"/>
                          <a:cs typeface="Verdana" pitchFamily="34" charset="0"/>
                        </a:rPr>
                        <a:t>Online Classes + Lesson Downloads</a:t>
                      </a:r>
                      <a:r>
                        <a:rPr lang="en-US" sz="800" baseline="0" dirty="0" smtClean="0">
                          <a:solidFill>
                            <a:schemeClr val="tx1">
                              <a:lumMod val="75000"/>
                              <a:lumOff val="25000"/>
                            </a:schemeClr>
                          </a:solidFill>
                          <a:latin typeface="Verdana" pitchFamily="34" charset="0"/>
                          <a:ea typeface="Verdana" pitchFamily="34" charset="0"/>
                          <a:cs typeface="Verdana" pitchFamily="34" charset="0"/>
                        </a:rPr>
                        <a:t> on both financial modeling &amp; project finance</a:t>
                      </a:r>
                      <a:endParaRPr lang="en-US" sz="8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$447</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$547</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r>
              <a:tr h="370840">
                <a:tc gridSpan="2">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57150" indent="0"/>
                      <a:r>
                        <a:rPr lang="en-US" sz="800" b="1" i="1" dirty="0" smtClean="0">
                          <a:solidFill>
                            <a:schemeClr val="accent4">
                              <a:lumMod val="50000"/>
                            </a:schemeClr>
                          </a:solidFill>
                          <a:latin typeface="Verdana" pitchFamily="34" charset="0"/>
                          <a:ea typeface="Verdana" pitchFamily="34" charset="0"/>
                          <a:cs typeface="Verdana" pitchFamily="34" charset="0"/>
                        </a:rPr>
                        <a:t>Modes of Payment</a:t>
                      </a:r>
                      <a:endParaRPr lang="en-US" sz="800" b="1" i="1" dirty="0">
                        <a:solidFill>
                          <a:schemeClr val="accent4">
                            <a:lumMod val="50000"/>
                          </a:schemeClr>
                        </a:solidFill>
                        <a:latin typeface="Verdana" pitchFamily="34" charset="0"/>
                        <a:ea typeface="Verdana" pitchFamily="34" charset="0"/>
                        <a:cs typeface="Verdana" pitchFamily="34" charset="0"/>
                      </a:endParaRPr>
                    </a:p>
                  </a:txBody>
                  <a:tcPr anchor="ct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sz="1200" dirty="0">
                        <a:latin typeface="Arial" pitchFamily="34" charset="0"/>
                        <a:cs typeface="Arial" pitchFamily="34" charset="0"/>
                      </a:endParaRPr>
                    </a:p>
                  </a:txBody>
                  <a:tcPr/>
                </a:tc>
                <a:tc gridSpan="2">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800" b="1" dirty="0" smtClean="0">
                          <a:solidFill>
                            <a:schemeClr val="accent4">
                              <a:lumMod val="50000"/>
                            </a:schemeClr>
                          </a:solidFill>
                          <a:latin typeface="Verdana" pitchFamily="34" charset="0"/>
                          <a:ea typeface="Verdana" pitchFamily="34" charset="0"/>
                          <a:cs typeface="Verdana" pitchFamily="34" charset="0"/>
                        </a:rPr>
                        <a:t>Credit Cards</a:t>
                      </a:r>
                      <a:r>
                        <a:rPr lang="en-US" sz="800" b="0" dirty="0" smtClean="0">
                          <a:solidFill>
                            <a:schemeClr val="accent4">
                              <a:lumMod val="50000"/>
                            </a:schemeClr>
                          </a:solidFill>
                          <a:latin typeface="Verdana" pitchFamily="34" charset="0"/>
                          <a:ea typeface="Verdana" pitchFamily="34" charset="0"/>
                          <a:cs typeface="Verdana" pitchFamily="34" charset="0"/>
                        </a:rPr>
                        <a:t>, PayPal, </a:t>
                      </a:r>
                      <a:br>
                        <a:rPr lang="en-US" sz="800" b="0" dirty="0" smtClean="0">
                          <a:solidFill>
                            <a:schemeClr val="accent4">
                              <a:lumMod val="50000"/>
                            </a:schemeClr>
                          </a:solidFill>
                          <a:latin typeface="Verdana" pitchFamily="34" charset="0"/>
                          <a:ea typeface="Verdana" pitchFamily="34" charset="0"/>
                          <a:cs typeface="Verdana" pitchFamily="34" charset="0"/>
                        </a:rPr>
                      </a:br>
                      <a:r>
                        <a:rPr lang="en-US" sz="800" b="0" dirty="0" smtClean="0">
                          <a:solidFill>
                            <a:schemeClr val="accent4">
                              <a:lumMod val="50000"/>
                            </a:schemeClr>
                          </a:solidFill>
                          <a:latin typeface="Verdana" pitchFamily="34" charset="0"/>
                          <a:ea typeface="Verdana" pitchFamily="34" charset="0"/>
                          <a:cs typeface="Verdana" pitchFamily="34" charset="0"/>
                        </a:rPr>
                        <a:t>e-Checks</a:t>
                      </a:r>
                      <a:endParaRPr lang="en-US" sz="800" b="0" dirty="0">
                        <a:solidFill>
                          <a:schemeClr val="accent4">
                            <a:lumMod val="50000"/>
                          </a:schemeClr>
                        </a:solidFill>
                        <a:latin typeface="Verdana" pitchFamily="34" charset="0"/>
                        <a:ea typeface="Verdana" pitchFamily="34" charset="0"/>
                        <a:cs typeface="Verdana" pitchFamily="34" charset="0"/>
                      </a:endParaRPr>
                    </a:p>
                  </a:txBody>
                  <a:tcPr anchor="ct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endParaRPr lang="en-US" sz="800" b="0" dirty="0">
                        <a:solidFill>
                          <a:schemeClr val="accent4">
                            <a:lumMod val="50000"/>
                          </a:schemeClr>
                        </a:solidFill>
                        <a:latin typeface="Verdana" pitchFamily="34" charset="0"/>
                        <a:ea typeface="Verdana" pitchFamily="34" charset="0"/>
                        <a:cs typeface="Verdana" pitchFamily="34" charset="0"/>
                      </a:endParaRPr>
                    </a:p>
                  </a:txBody>
                  <a:tcPr anchor="ct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0EA"/>
                    </a:solidFill>
                  </a:tcPr>
                </a:tc>
              </a:tr>
            </a:tbl>
          </a:graphicData>
        </a:graphic>
      </p:graphicFrame>
      <p:sp>
        <p:nvSpPr>
          <p:cNvPr id="6" name="32-Point Star 5"/>
          <p:cNvSpPr/>
          <p:nvPr/>
        </p:nvSpPr>
        <p:spPr>
          <a:xfrm>
            <a:off x="6677025" y="1447800"/>
            <a:ext cx="762000" cy="762000"/>
          </a:xfrm>
          <a:prstGeom prst="star32">
            <a:avLst>
              <a:gd name="adj" fmla="val 44792"/>
            </a:avLst>
          </a:prstGeom>
          <a:solidFill>
            <a:schemeClr val="accent6"/>
          </a:solidFill>
          <a:ln w="3175">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smtClean="0"/>
              <a:t>Learn Excel</a:t>
            </a:r>
            <a:br>
              <a:rPr lang="en-US" sz="1000" b="1" dirty="0" smtClean="0"/>
            </a:br>
            <a:r>
              <a:rPr lang="en-US" sz="1000" b="1" dirty="0" smtClean="0"/>
              <a:t>as well</a:t>
            </a:r>
            <a:endParaRPr lang="en-US" sz="1000" b="1" dirty="0"/>
          </a:p>
        </p:txBody>
      </p:sp>
      <p:sp>
        <p:nvSpPr>
          <p:cNvPr id="7" name="Rounded Rectangle 6">
            <a:hlinkClick r:id="rId2"/>
          </p:cNvPr>
          <p:cNvSpPr/>
          <p:nvPr/>
        </p:nvSpPr>
        <p:spPr>
          <a:xfrm>
            <a:off x="3619500" y="4953000"/>
            <a:ext cx="1905000" cy="304800"/>
          </a:xfrm>
          <a:prstGeom prst="roundRect">
            <a:avLst>
              <a:gd name="adj" fmla="val 50000"/>
            </a:avLst>
          </a:prstGeom>
          <a:solidFill>
            <a:schemeClr val="accent6">
              <a:lumMod val="75000"/>
            </a:schemeClr>
          </a:solidFill>
          <a:ln w="3175">
            <a:solidFill>
              <a:schemeClr val="accent6"/>
            </a:solidFill>
          </a:ln>
          <a:effectLst>
            <a:innerShdw blurRad="114300">
              <a:srgbClr val="542804"/>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effectLst>
                  <a:innerShdw blurRad="63500" dist="50800" dir="16200000">
                    <a:prstClr val="black">
                      <a:alpha val="50000"/>
                    </a:prstClr>
                  </a:innerShdw>
                </a:effectLst>
                <a:latin typeface="Verdana" pitchFamily="34" charset="0"/>
                <a:ea typeface="Verdana" pitchFamily="34" charset="0"/>
                <a:cs typeface="Verdana" pitchFamily="34" charset="0"/>
              </a:rPr>
              <a:t>Click here to Join</a:t>
            </a:r>
            <a:endParaRPr lang="en-US" sz="1000" b="1" dirty="0">
              <a:effectLst>
                <a:innerShdw blurRad="63500" dist="50800" dir="16200000">
                  <a:prstClr val="black">
                    <a:alpha val="50000"/>
                  </a:prstClr>
                </a:inn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 val="40090437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the Program (for Indian Residents)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867146440"/>
              </p:ext>
            </p:extLst>
          </p:nvPr>
        </p:nvGraphicFramePr>
        <p:xfrm>
          <a:off x="1562100" y="2087880"/>
          <a:ext cx="6019800" cy="2113280"/>
        </p:xfrm>
        <a:graphic>
          <a:graphicData uri="http://schemas.openxmlformats.org/drawingml/2006/table">
            <a:tbl>
              <a:tblPr firstRow="1"/>
              <a:tblGrid>
                <a:gridCol w="1295400"/>
                <a:gridCol w="2514600"/>
                <a:gridCol w="1143000"/>
                <a:gridCol w="1066800"/>
              </a:tblGrid>
              <a:tr h="579120">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marL="57150" indent="0" algn="l"/>
                      <a:r>
                        <a:rPr lang="en-US" sz="1000" dirty="0" smtClean="0">
                          <a:solidFill>
                            <a:schemeClr val="tx1"/>
                          </a:solidFill>
                          <a:latin typeface="Verdana" pitchFamily="34" charset="0"/>
                          <a:ea typeface="Verdana" pitchFamily="34" charset="0"/>
                          <a:cs typeface="Verdana" pitchFamily="34" charset="0"/>
                        </a:rPr>
                        <a:t>Option</a:t>
                      </a:r>
                      <a:endParaRPr lang="en-US" sz="1000" dirty="0">
                        <a:solidFill>
                          <a:schemeClr val="tx1"/>
                        </a:solidFill>
                        <a:latin typeface="Verdana" pitchFamily="34" charset="0"/>
                        <a:ea typeface="Verdana" pitchFamily="34" charset="0"/>
                        <a:cs typeface="Verdana" pitchFamily="34" charset="0"/>
                      </a:endParaRPr>
                    </a:p>
                  </a:txBody>
                  <a:tcPr anchor="b">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r>
                        <a:rPr lang="en-US" sz="1000" dirty="0" smtClean="0">
                          <a:solidFill>
                            <a:schemeClr val="tx1"/>
                          </a:solidFill>
                          <a:latin typeface="Verdana" pitchFamily="34" charset="0"/>
                          <a:ea typeface="Verdana" pitchFamily="34" charset="0"/>
                          <a:cs typeface="Verdana" pitchFamily="34" charset="0"/>
                        </a:rPr>
                        <a:t>What you get?</a:t>
                      </a:r>
                      <a:endParaRPr lang="en-US" sz="1000" dirty="0">
                        <a:solidFill>
                          <a:schemeClr val="tx1"/>
                        </a:solidFill>
                        <a:latin typeface="Verdana" pitchFamily="34" charset="0"/>
                        <a:ea typeface="Verdana" pitchFamily="34" charset="0"/>
                        <a:cs typeface="Verdana" pitchFamily="34" charset="0"/>
                      </a:endParaRPr>
                    </a:p>
                  </a:txBody>
                  <a:tcPr anchor="b">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algn="ctr"/>
                      <a:r>
                        <a:rPr lang="en-US" sz="1000" dirty="0" smtClean="0">
                          <a:solidFill>
                            <a:schemeClr val="tx1"/>
                          </a:solidFill>
                          <a:latin typeface="Verdana" pitchFamily="34" charset="0"/>
                          <a:ea typeface="Verdana" pitchFamily="34" charset="0"/>
                          <a:cs typeface="Verdana" pitchFamily="34" charset="0"/>
                        </a:rPr>
                        <a:t>Price in INR</a:t>
                      </a:r>
                      <a:endParaRPr lang="en-US" sz="1000" dirty="0">
                        <a:solidFill>
                          <a:schemeClr val="tx1"/>
                        </a:solidFill>
                        <a:latin typeface="Verdana" pitchFamily="34" charset="0"/>
                        <a:ea typeface="Verdana" pitchFamily="34" charset="0"/>
                        <a:cs typeface="Verdana" pitchFamily="34" charset="0"/>
                      </a:endParaRPr>
                    </a:p>
                  </a:txBody>
                  <a:tcPr anchor="b">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914400" rtl="0" eaLnBrk="1" latinLnBrk="0" hangingPunct="1">
                        <a:defRPr sz="1800" b="1" kern="1200">
                          <a:solidFill>
                            <a:schemeClr val="lt1"/>
                          </a:solidFill>
                          <a:latin typeface="Century Gothic"/>
                        </a:defRPr>
                      </a:lvl1pPr>
                      <a:lvl2pPr marL="457200" algn="l" defTabSz="914400" rtl="0" eaLnBrk="1" latinLnBrk="0" hangingPunct="1">
                        <a:defRPr sz="1800" b="1" kern="1200">
                          <a:solidFill>
                            <a:schemeClr val="lt1"/>
                          </a:solidFill>
                          <a:latin typeface="Century Gothic"/>
                        </a:defRPr>
                      </a:lvl2pPr>
                      <a:lvl3pPr marL="914400" algn="l" defTabSz="914400" rtl="0" eaLnBrk="1" latinLnBrk="0" hangingPunct="1">
                        <a:defRPr sz="1800" b="1" kern="1200">
                          <a:solidFill>
                            <a:schemeClr val="lt1"/>
                          </a:solidFill>
                          <a:latin typeface="Century Gothic"/>
                        </a:defRPr>
                      </a:lvl3pPr>
                      <a:lvl4pPr marL="1371600" algn="l" defTabSz="914400" rtl="0" eaLnBrk="1" latinLnBrk="0" hangingPunct="1">
                        <a:defRPr sz="1800" b="1" kern="1200">
                          <a:solidFill>
                            <a:schemeClr val="lt1"/>
                          </a:solidFill>
                          <a:latin typeface="Century Gothic"/>
                        </a:defRPr>
                      </a:lvl4pPr>
                      <a:lvl5pPr marL="1828800" algn="l" defTabSz="914400" rtl="0" eaLnBrk="1" latinLnBrk="0" hangingPunct="1">
                        <a:defRPr sz="1800" b="1" kern="1200">
                          <a:solidFill>
                            <a:schemeClr val="lt1"/>
                          </a:solidFill>
                          <a:latin typeface="Century Gothic"/>
                        </a:defRPr>
                      </a:lvl5pPr>
                      <a:lvl6pPr marL="2286000" algn="l" defTabSz="914400" rtl="0" eaLnBrk="1" latinLnBrk="0" hangingPunct="1">
                        <a:defRPr sz="1800" b="1" kern="1200">
                          <a:solidFill>
                            <a:schemeClr val="lt1"/>
                          </a:solidFill>
                          <a:latin typeface="Century Gothic"/>
                        </a:defRPr>
                      </a:lvl6pPr>
                      <a:lvl7pPr marL="2743200" algn="l" defTabSz="914400" rtl="0" eaLnBrk="1" latinLnBrk="0" hangingPunct="1">
                        <a:defRPr sz="1800" b="1" kern="1200">
                          <a:solidFill>
                            <a:schemeClr val="lt1"/>
                          </a:solidFill>
                          <a:latin typeface="Century Gothic"/>
                        </a:defRPr>
                      </a:lvl7pPr>
                      <a:lvl8pPr marL="3200400" algn="l" defTabSz="914400" rtl="0" eaLnBrk="1" latinLnBrk="0" hangingPunct="1">
                        <a:defRPr sz="1800" b="1" kern="1200">
                          <a:solidFill>
                            <a:schemeClr val="lt1"/>
                          </a:solidFill>
                          <a:latin typeface="Century Gothic"/>
                        </a:defRPr>
                      </a:lvl8pPr>
                      <a:lvl9pPr marL="3657600" algn="l" defTabSz="914400" rtl="0" eaLnBrk="1" latinLnBrk="0" hangingPunct="1">
                        <a:defRPr sz="1800" b="1" kern="1200">
                          <a:solidFill>
                            <a:schemeClr val="lt1"/>
                          </a:solidFill>
                          <a:latin typeface="Century Gothic"/>
                        </a:defRPr>
                      </a:lvl9pPr>
                    </a:lstStyle>
                    <a:p>
                      <a:pPr algn="ctr"/>
                      <a:r>
                        <a:rPr lang="en-US" sz="1000" baseline="0" dirty="0" smtClean="0">
                          <a:solidFill>
                            <a:schemeClr val="tx1"/>
                          </a:solidFill>
                          <a:latin typeface="Verdana" pitchFamily="34" charset="0"/>
                          <a:ea typeface="Verdana" pitchFamily="34" charset="0"/>
                          <a:cs typeface="Verdana" pitchFamily="34" charset="0"/>
                        </a:rPr>
                        <a:t>with Excel School </a:t>
                      </a:r>
                      <a:r>
                        <a:rPr lang="en-US" sz="1000" b="0" baseline="0" dirty="0" smtClean="0">
                          <a:solidFill>
                            <a:schemeClr val="tx1"/>
                          </a:solidFill>
                          <a:latin typeface="Verdana" pitchFamily="34" charset="0"/>
                          <a:ea typeface="Verdana" pitchFamily="34" charset="0"/>
                          <a:cs typeface="Verdana" pitchFamily="34" charset="0"/>
                        </a:rPr>
                        <a:t>(INR)</a:t>
                      </a:r>
                      <a:endParaRPr lang="en-US" sz="1000" b="0" dirty="0">
                        <a:solidFill>
                          <a:schemeClr val="tx1"/>
                        </a:solidFill>
                        <a:latin typeface="Verdana" pitchFamily="34" charset="0"/>
                        <a:ea typeface="Verdana" pitchFamily="34" charset="0"/>
                        <a:cs typeface="Verdana" pitchFamily="34" charset="0"/>
                      </a:endParaRPr>
                    </a:p>
                  </a:txBody>
                  <a:tcPr anchor="b">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r h="370840">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57150" indent="0" algn="l"/>
                      <a:r>
                        <a:rPr lang="en-US" sz="1000" b="0" dirty="0" smtClean="0">
                          <a:solidFill>
                            <a:schemeClr val="tx1">
                              <a:lumMod val="75000"/>
                              <a:lumOff val="25000"/>
                            </a:schemeClr>
                          </a:solidFill>
                          <a:latin typeface="Verdana" pitchFamily="34" charset="0"/>
                          <a:ea typeface="Verdana" pitchFamily="34" charset="0"/>
                          <a:cs typeface="Verdana" pitchFamily="34" charset="0"/>
                        </a:rPr>
                        <a:t>Financial</a:t>
                      </a:r>
                      <a:r>
                        <a:rPr lang="en-US" sz="1000" b="0" baseline="0" dirty="0" smtClean="0">
                          <a:solidFill>
                            <a:schemeClr val="tx1">
                              <a:lumMod val="75000"/>
                              <a:lumOff val="25000"/>
                            </a:schemeClr>
                          </a:solidFill>
                          <a:latin typeface="Verdana" pitchFamily="34" charset="0"/>
                          <a:ea typeface="Verdana" pitchFamily="34" charset="0"/>
                          <a:cs typeface="Verdana" pitchFamily="34" charset="0"/>
                        </a:rPr>
                        <a:t> Modeling Class</a:t>
                      </a:r>
                      <a:endParaRPr lang="en-US" sz="1000" b="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r>
                        <a:rPr lang="en-US" sz="800" dirty="0" smtClean="0">
                          <a:solidFill>
                            <a:schemeClr val="tx1">
                              <a:lumMod val="75000"/>
                              <a:lumOff val="25000"/>
                            </a:schemeClr>
                          </a:solidFill>
                          <a:latin typeface="Verdana" pitchFamily="34" charset="0"/>
                          <a:ea typeface="Verdana" pitchFamily="34" charset="0"/>
                          <a:cs typeface="Verdana" pitchFamily="34" charset="0"/>
                        </a:rPr>
                        <a:t>Online Classes + Lesson Downloads on Financial</a:t>
                      </a:r>
                      <a:r>
                        <a:rPr lang="en-US" sz="800" baseline="0" dirty="0" smtClean="0">
                          <a:solidFill>
                            <a:schemeClr val="tx1">
                              <a:lumMod val="75000"/>
                              <a:lumOff val="25000"/>
                            </a:schemeClr>
                          </a:solidFill>
                          <a:latin typeface="Verdana" pitchFamily="34" charset="0"/>
                          <a:ea typeface="Verdana" pitchFamily="34" charset="0"/>
                          <a:cs typeface="Verdana" pitchFamily="34" charset="0"/>
                        </a:rPr>
                        <a:t> Modeling using Excel</a:t>
                      </a:r>
                      <a:endParaRPr lang="en-US" sz="8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 </a:t>
                      </a:r>
                      <a:r>
                        <a:rPr lang="en-US" sz="1000" dirty="0" smtClean="0">
                          <a:solidFill>
                            <a:schemeClr val="tx1">
                              <a:lumMod val="75000"/>
                              <a:lumOff val="25000"/>
                            </a:schemeClr>
                          </a:solidFill>
                          <a:latin typeface="Verdana" pitchFamily="34" charset="0"/>
                          <a:ea typeface="Verdana" pitchFamily="34" charset="0"/>
                          <a:cs typeface="Verdana" pitchFamily="34" charset="0"/>
                        </a:rPr>
                        <a:t>12,000</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 </a:t>
                      </a:r>
                      <a:r>
                        <a:rPr lang="en-US" sz="1000" dirty="0" smtClean="0">
                          <a:solidFill>
                            <a:schemeClr val="tx1">
                              <a:lumMod val="75000"/>
                              <a:lumOff val="25000"/>
                            </a:schemeClr>
                          </a:solidFill>
                          <a:latin typeface="Verdana" pitchFamily="34" charset="0"/>
                          <a:ea typeface="Verdana" pitchFamily="34" charset="0"/>
                          <a:cs typeface="Verdana" pitchFamily="34" charset="0"/>
                        </a:rPr>
                        <a:t>16,000</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r>
              <a:tr h="370840">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57150" indent="0" algn="l" defTabSz="914400" rtl="0" eaLnBrk="1" latinLnBrk="0" hangingPunct="1"/>
                      <a:r>
                        <a:rPr lang="en-US" sz="1000" kern="1200" dirty="0" smtClean="0">
                          <a:solidFill>
                            <a:schemeClr val="tx1">
                              <a:lumMod val="75000"/>
                              <a:lumOff val="25000"/>
                            </a:schemeClr>
                          </a:solidFill>
                          <a:latin typeface="Verdana" pitchFamily="34" charset="0"/>
                          <a:ea typeface="Verdana" pitchFamily="34" charset="0"/>
                          <a:cs typeface="Verdana" pitchFamily="34" charset="0"/>
                        </a:rPr>
                        <a:t>Project Finance Class</a:t>
                      </a:r>
                      <a:endParaRPr lang="en-US" sz="1000" kern="12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r>
                        <a:rPr lang="en-US" sz="800" dirty="0" smtClean="0">
                          <a:solidFill>
                            <a:schemeClr val="tx1">
                              <a:lumMod val="75000"/>
                              <a:lumOff val="25000"/>
                            </a:schemeClr>
                          </a:solidFill>
                          <a:latin typeface="Verdana" pitchFamily="34" charset="0"/>
                          <a:ea typeface="Verdana" pitchFamily="34" charset="0"/>
                          <a:cs typeface="Verdana" pitchFamily="34" charset="0"/>
                        </a:rPr>
                        <a:t>Online Classes +</a:t>
                      </a:r>
                      <a:r>
                        <a:rPr lang="en-US" sz="800" baseline="0" dirty="0" smtClean="0">
                          <a:solidFill>
                            <a:schemeClr val="tx1">
                              <a:lumMod val="75000"/>
                              <a:lumOff val="25000"/>
                            </a:schemeClr>
                          </a:solidFill>
                          <a:latin typeface="Verdana" pitchFamily="34" charset="0"/>
                          <a:ea typeface="Verdana" pitchFamily="34" charset="0"/>
                          <a:cs typeface="Verdana" pitchFamily="34" charset="0"/>
                        </a:rPr>
                        <a:t> Lesson Downloads on Project Finance using Excel</a:t>
                      </a:r>
                      <a:endParaRPr lang="en-US" sz="8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 </a:t>
                      </a:r>
                      <a:r>
                        <a:rPr lang="en-US" sz="1000" dirty="0" smtClean="0">
                          <a:solidFill>
                            <a:schemeClr val="tx1">
                              <a:lumMod val="75000"/>
                              <a:lumOff val="25000"/>
                            </a:schemeClr>
                          </a:solidFill>
                          <a:latin typeface="Verdana" pitchFamily="34" charset="0"/>
                          <a:ea typeface="Verdana" pitchFamily="34" charset="0"/>
                          <a:cs typeface="Verdana" pitchFamily="34" charset="0"/>
                        </a:rPr>
                        <a:t>12,000</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 </a:t>
                      </a:r>
                      <a:r>
                        <a:rPr lang="en-US" sz="1000" dirty="0" smtClean="0">
                          <a:solidFill>
                            <a:schemeClr val="tx1">
                              <a:lumMod val="75000"/>
                              <a:lumOff val="25000"/>
                            </a:schemeClr>
                          </a:solidFill>
                          <a:latin typeface="Verdana" pitchFamily="34" charset="0"/>
                          <a:ea typeface="Verdana" pitchFamily="34" charset="0"/>
                          <a:cs typeface="Verdana" pitchFamily="34" charset="0"/>
                        </a:rPr>
                        <a:t>16,000</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r>
              <a:tr h="370840">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57150" indent="0" algn="l" defTabSz="914400" rtl="0" eaLnBrk="1" latinLnBrk="0" hangingPunct="1"/>
                      <a:r>
                        <a:rPr lang="en-US" sz="1000" kern="1200" dirty="0" smtClean="0">
                          <a:solidFill>
                            <a:schemeClr val="tx1">
                              <a:lumMod val="75000"/>
                              <a:lumOff val="25000"/>
                            </a:schemeClr>
                          </a:solidFill>
                          <a:latin typeface="Verdana" pitchFamily="34" charset="0"/>
                          <a:ea typeface="Verdana" pitchFamily="34" charset="0"/>
                          <a:cs typeface="Verdana" pitchFamily="34" charset="0"/>
                        </a:rPr>
                        <a:t>Both</a:t>
                      </a:r>
                      <a:r>
                        <a:rPr lang="en-US" sz="1000" kern="1200" baseline="0" dirty="0" smtClean="0">
                          <a:solidFill>
                            <a:schemeClr val="tx1">
                              <a:lumMod val="75000"/>
                              <a:lumOff val="25000"/>
                            </a:schemeClr>
                          </a:solidFill>
                          <a:latin typeface="Verdana" pitchFamily="34" charset="0"/>
                          <a:ea typeface="Verdana" pitchFamily="34" charset="0"/>
                          <a:cs typeface="Verdana" pitchFamily="34" charset="0"/>
                        </a:rPr>
                        <a:t> Classes</a:t>
                      </a:r>
                      <a:endParaRPr lang="en-US" sz="1000" kern="12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r>
                        <a:rPr lang="en-US" sz="800" dirty="0" smtClean="0">
                          <a:solidFill>
                            <a:schemeClr val="tx1">
                              <a:lumMod val="75000"/>
                              <a:lumOff val="25000"/>
                            </a:schemeClr>
                          </a:solidFill>
                          <a:latin typeface="Verdana" pitchFamily="34" charset="0"/>
                          <a:ea typeface="Verdana" pitchFamily="34" charset="0"/>
                          <a:cs typeface="Verdana" pitchFamily="34" charset="0"/>
                        </a:rPr>
                        <a:t>Online Classes + Lesson Downloads</a:t>
                      </a:r>
                      <a:r>
                        <a:rPr lang="en-US" sz="800" baseline="0" dirty="0" smtClean="0">
                          <a:solidFill>
                            <a:schemeClr val="tx1">
                              <a:lumMod val="75000"/>
                              <a:lumOff val="25000"/>
                            </a:schemeClr>
                          </a:solidFill>
                          <a:latin typeface="Verdana" pitchFamily="34" charset="0"/>
                          <a:ea typeface="Verdana" pitchFamily="34" charset="0"/>
                          <a:cs typeface="Verdana" pitchFamily="34" charset="0"/>
                        </a:rPr>
                        <a:t> on both financial modeling &amp; project finance</a:t>
                      </a:r>
                      <a:endParaRPr lang="en-US" sz="8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 </a:t>
                      </a:r>
                      <a:r>
                        <a:rPr lang="en-US" sz="1000" dirty="0" smtClean="0">
                          <a:solidFill>
                            <a:schemeClr val="tx1">
                              <a:lumMod val="75000"/>
                              <a:lumOff val="25000"/>
                            </a:schemeClr>
                          </a:solidFill>
                          <a:latin typeface="Verdana" pitchFamily="34" charset="0"/>
                          <a:ea typeface="Verdana" pitchFamily="34" charset="0"/>
                          <a:cs typeface="Verdana" pitchFamily="34" charset="0"/>
                        </a:rPr>
                        <a:t>18,000</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c>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1000" dirty="0" smtClean="0">
                          <a:solidFill>
                            <a:schemeClr val="tx1">
                              <a:lumMod val="75000"/>
                              <a:lumOff val="25000"/>
                            </a:schemeClr>
                          </a:solidFill>
                          <a:latin typeface="Verdana" pitchFamily="34" charset="0"/>
                          <a:ea typeface="Verdana" pitchFamily="34" charset="0"/>
                          <a:cs typeface="Verdana" pitchFamily="34" charset="0"/>
                        </a:rPr>
                        <a:t>₨ </a:t>
                      </a:r>
                      <a:r>
                        <a:rPr lang="en-US" sz="1000" dirty="0" smtClean="0">
                          <a:solidFill>
                            <a:schemeClr val="tx1">
                              <a:lumMod val="75000"/>
                              <a:lumOff val="25000"/>
                            </a:schemeClr>
                          </a:solidFill>
                          <a:latin typeface="Verdana" pitchFamily="34" charset="0"/>
                          <a:ea typeface="Verdana" pitchFamily="34" charset="0"/>
                          <a:cs typeface="Verdana" pitchFamily="34" charset="0"/>
                        </a:rPr>
                        <a:t>22,000</a:t>
                      </a:r>
                      <a:endParaRPr lang="en-US" sz="1000" dirty="0">
                        <a:solidFill>
                          <a:schemeClr val="tx1">
                            <a:lumMod val="75000"/>
                            <a:lumOff val="25000"/>
                          </a:schemeClr>
                        </a:solidFill>
                        <a:latin typeface="Verdana" pitchFamily="34" charset="0"/>
                        <a:ea typeface="Verdana" pitchFamily="34" charset="0"/>
                        <a:cs typeface="Verdana" pitchFamily="34" charset="0"/>
                      </a:endParaRPr>
                    </a:p>
                  </a:txBody>
                  <a:tcP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BFC"/>
                    </a:solidFill>
                  </a:tcPr>
                </a:tc>
              </a:tr>
              <a:tr h="370840">
                <a:tc gridSpan="2">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marL="57150" indent="0"/>
                      <a:r>
                        <a:rPr lang="en-US" sz="800" b="1" i="1" dirty="0" smtClean="0">
                          <a:solidFill>
                            <a:schemeClr val="accent4">
                              <a:lumMod val="50000"/>
                            </a:schemeClr>
                          </a:solidFill>
                          <a:latin typeface="Verdana" pitchFamily="34" charset="0"/>
                          <a:ea typeface="Verdana" pitchFamily="34" charset="0"/>
                          <a:cs typeface="Verdana" pitchFamily="34" charset="0"/>
                        </a:rPr>
                        <a:t>Modes of Payment</a:t>
                      </a:r>
                      <a:endParaRPr lang="en-US" sz="800" b="1" i="1" dirty="0">
                        <a:solidFill>
                          <a:schemeClr val="accent4">
                            <a:lumMod val="50000"/>
                          </a:schemeClr>
                        </a:solidFill>
                        <a:latin typeface="Verdana" pitchFamily="34" charset="0"/>
                        <a:ea typeface="Verdana" pitchFamily="34" charset="0"/>
                        <a:cs typeface="Verdana" pitchFamily="34" charset="0"/>
                      </a:endParaRPr>
                    </a:p>
                  </a:txBody>
                  <a:tcPr anchor="ct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p>
                      <a:endParaRPr lang="en-US" sz="1200" dirty="0">
                        <a:latin typeface="Arial" pitchFamily="34" charset="0"/>
                        <a:cs typeface="Arial" pitchFamily="34" charset="0"/>
                      </a:endParaRPr>
                    </a:p>
                  </a:txBody>
                  <a:tcPr/>
                </a:tc>
                <a:tc gridSpan="2">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r>
                        <a:rPr lang="en-US" sz="800" b="1" dirty="0" smtClean="0">
                          <a:solidFill>
                            <a:schemeClr val="accent4">
                              <a:lumMod val="50000"/>
                            </a:schemeClr>
                          </a:solidFill>
                          <a:latin typeface="Verdana" pitchFamily="34" charset="0"/>
                          <a:ea typeface="Verdana" pitchFamily="34" charset="0"/>
                          <a:cs typeface="Verdana" pitchFamily="34" charset="0"/>
                        </a:rPr>
                        <a:t>Bank</a:t>
                      </a:r>
                      <a:r>
                        <a:rPr lang="en-US" sz="800" b="1" baseline="0" dirty="0" smtClean="0">
                          <a:solidFill>
                            <a:schemeClr val="accent4">
                              <a:lumMod val="50000"/>
                            </a:schemeClr>
                          </a:solidFill>
                          <a:latin typeface="Verdana" pitchFamily="34" charset="0"/>
                          <a:ea typeface="Verdana" pitchFamily="34" charset="0"/>
                          <a:cs typeface="Verdana" pitchFamily="34" charset="0"/>
                        </a:rPr>
                        <a:t> Transfer</a:t>
                      </a:r>
                      <a:r>
                        <a:rPr lang="en-US" sz="800" b="0" baseline="0" dirty="0" smtClean="0">
                          <a:solidFill>
                            <a:schemeClr val="accent4">
                              <a:lumMod val="50000"/>
                            </a:schemeClr>
                          </a:solidFill>
                          <a:latin typeface="Verdana" pitchFamily="34" charset="0"/>
                          <a:ea typeface="Verdana" pitchFamily="34" charset="0"/>
                          <a:cs typeface="Verdana" pitchFamily="34" charset="0"/>
                        </a:rPr>
                        <a:t>, Check, DD </a:t>
                      </a:r>
                      <a:br>
                        <a:rPr lang="en-US" sz="800" b="0" baseline="0" dirty="0" smtClean="0">
                          <a:solidFill>
                            <a:schemeClr val="accent4">
                              <a:lumMod val="50000"/>
                            </a:schemeClr>
                          </a:solidFill>
                          <a:latin typeface="Verdana" pitchFamily="34" charset="0"/>
                          <a:ea typeface="Verdana" pitchFamily="34" charset="0"/>
                          <a:cs typeface="Verdana" pitchFamily="34" charset="0"/>
                        </a:rPr>
                      </a:br>
                      <a:r>
                        <a:rPr lang="en-US" sz="800" b="0" baseline="0" dirty="0" smtClean="0">
                          <a:solidFill>
                            <a:schemeClr val="accent4">
                              <a:lumMod val="50000"/>
                            </a:schemeClr>
                          </a:solidFill>
                          <a:latin typeface="Verdana" pitchFamily="34" charset="0"/>
                          <a:ea typeface="Verdana" pitchFamily="34" charset="0"/>
                          <a:cs typeface="Verdana" pitchFamily="34" charset="0"/>
                        </a:rPr>
                        <a:t>or Cash Deposit</a:t>
                      </a:r>
                      <a:endParaRPr lang="en-US" sz="800" b="0" dirty="0">
                        <a:solidFill>
                          <a:schemeClr val="accent4">
                            <a:lumMod val="50000"/>
                          </a:schemeClr>
                        </a:solidFill>
                        <a:latin typeface="Verdana" pitchFamily="34" charset="0"/>
                        <a:ea typeface="Verdana" pitchFamily="34" charset="0"/>
                        <a:cs typeface="Verdana" pitchFamily="34" charset="0"/>
                      </a:endParaRPr>
                    </a:p>
                  </a:txBody>
                  <a:tcPr anchor="ct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hMerge="1">
                  <a:txBody>
                    <a:bodyPr/>
                    <a:lstStyle>
                      <a:lvl1pPr marL="0" algn="l" defTabSz="914400" rtl="0" eaLnBrk="1" latinLnBrk="0" hangingPunct="1">
                        <a:defRPr sz="1800" kern="1200">
                          <a:solidFill>
                            <a:schemeClr val="dk1"/>
                          </a:solidFill>
                          <a:latin typeface="Century Gothic"/>
                        </a:defRPr>
                      </a:lvl1pPr>
                      <a:lvl2pPr marL="457200" algn="l" defTabSz="914400" rtl="0" eaLnBrk="1" latinLnBrk="0" hangingPunct="1">
                        <a:defRPr sz="1800" kern="1200">
                          <a:solidFill>
                            <a:schemeClr val="dk1"/>
                          </a:solidFill>
                          <a:latin typeface="Century Gothic"/>
                        </a:defRPr>
                      </a:lvl2pPr>
                      <a:lvl3pPr marL="914400" algn="l" defTabSz="914400" rtl="0" eaLnBrk="1" latinLnBrk="0" hangingPunct="1">
                        <a:defRPr sz="1800" kern="1200">
                          <a:solidFill>
                            <a:schemeClr val="dk1"/>
                          </a:solidFill>
                          <a:latin typeface="Century Gothic"/>
                        </a:defRPr>
                      </a:lvl3pPr>
                      <a:lvl4pPr marL="1371600" algn="l" defTabSz="914400" rtl="0" eaLnBrk="1" latinLnBrk="0" hangingPunct="1">
                        <a:defRPr sz="1800" kern="1200">
                          <a:solidFill>
                            <a:schemeClr val="dk1"/>
                          </a:solidFill>
                          <a:latin typeface="Century Gothic"/>
                        </a:defRPr>
                      </a:lvl4pPr>
                      <a:lvl5pPr marL="1828800" algn="l" defTabSz="914400" rtl="0" eaLnBrk="1" latinLnBrk="0" hangingPunct="1">
                        <a:defRPr sz="1800" kern="1200">
                          <a:solidFill>
                            <a:schemeClr val="dk1"/>
                          </a:solidFill>
                          <a:latin typeface="Century Gothic"/>
                        </a:defRPr>
                      </a:lvl5pPr>
                      <a:lvl6pPr marL="2286000" algn="l" defTabSz="914400" rtl="0" eaLnBrk="1" latinLnBrk="0" hangingPunct="1">
                        <a:defRPr sz="1800" kern="1200">
                          <a:solidFill>
                            <a:schemeClr val="dk1"/>
                          </a:solidFill>
                          <a:latin typeface="Century Gothic"/>
                        </a:defRPr>
                      </a:lvl6pPr>
                      <a:lvl7pPr marL="2743200" algn="l" defTabSz="914400" rtl="0" eaLnBrk="1" latinLnBrk="0" hangingPunct="1">
                        <a:defRPr sz="1800" kern="1200">
                          <a:solidFill>
                            <a:schemeClr val="dk1"/>
                          </a:solidFill>
                          <a:latin typeface="Century Gothic"/>
                        </a:defRPr>
                      </a:lvl7pPr>
                      <a:lvl8pPr marL="3200400" algn="l" defTabSz="914400" rtl="0" eaLnBrk="1" latinLnBrk="0" hangingPunct="1">
                        <a:defRPr sz="1800" kern="1200">
                          <a:solidFill>
                            <a:schemeClr val="dk1"/>
                          </a:solidFill>
                          <a:latin typeface="Century Gothic"/>
                        </a:defRPr>
                      </a:lvl8pPr>
                      <a:lvl9pPr marL="3657600" algn="l" defTabSz="914400" rtl="0" eaLnBrk="1" latinLnBrk="0" hangingPunct="1">
                        <a:defRPr sz="1800" kern="1200">
                          <a:solidFill>
                            <a:schemeClr val="dk1"/>
                          </a:solidFill>
                          <a:latin typeface="Century Gothic"/>
                        </a:defRPr>
                      </a:lvl9pPr>
                    </a:lstStyle>
                    <a:p>
                      <a:pPr algn="ctr"/>
                      <a:endParaRPr lang="en-US" sz="800" b="0" dirty="0">
                        <a:solidFill>
                          <a:schemeClr val="accent4">
                            <a:lumMod val="50000"/>
                          </a:schemeClr>
                        </a:solidFill>
                        <a:latin typeface="Verdana" pitchFamily="34" charset="0"/>
                        <a:ea typeface="Verdana" pitchFamily="34" charset="0"/>
                        <a:cs typeface="Verdana" pitchFamily="34" charset="0"/>
                      </a:endParaRPr>
                    </a:p>
                  </a:txBody>
                  <a:tcPr anchor="ctr">
                    <a:lnL w="3175" cap="flat" cmpd="sng" algn="ctr">
                      <a:solidFill>
                        <a:srgbClr val="909465">
                          <a:lumMod val="60000"/>
                          <a:lumOff val="40000"/>
                        </a:srgbClr>
                      </a:solidFill>
                      <a:prstDash val="solid"/>
                      <a:round/>
                      <a:headEnd type="none" w="med" len="med"/>
                      <a:tailEnd type="none" w="med" len="med"/>
                    </a:lnL>
                    <a:lnR w="3175" cap="flat" cmpd="sng" algn="ctr">
                      <a:solidFill>
                        <a:srgbClr val="909465">
                          <a:lumMod val="60000"/>
                          <a:lumOff val="40000"/>
                        </a:srgbClr>
                      </a:solidFill>
                      <a:prstDash val="solid"/>
                      <a:round/>
                      <a:headEnd type="none" w="med" len="med"/>
                      <a:tailEnd type="none" w="med" len="med"/>
                    </a:lnR>
                    <a:lnT w="3175" cap="flat" cmpd="sng" algn="ctr">
                      <a:solidFill>
                        <a:srgbClr val="909465">
                          <a:lumMod val="60000"/>
                          <a:lumOff val="40000"/>
                        </a:srgbClr>
                      </a:solidFill>
                      <a:prstDash val="solid"/>
                      <a:round/>
                      <a:headEnd type="none" w="med" len="med"/>
                      <a:tailEnd type="none" w="med" len="med"/>
                    </a:lnT>
                    <a:lnB w="3175" cap="flat" cmpd="sng" algn="ctr">
                      <a:solidFill>
                        <a:srgbClr val="909465">
                          <a:lumMod val="60000"/>
                          <a:lumOff val="40000"/>
                        </a:srgbClr>
                      </a:solidFill>
                      <a:prstDash val="solid"/>
                      <a:round/>
                      <a:headEnd type="none" w="med" len="med"/>
                      <a:tailEnd type="none" w="med" len="med"/>
                    </a:lnB>
                    <a:lnTlToBr w="12700" cmpd="sng">
                      <a:noFill/>
                      <a:prstDash val="solid"/>
                    </a:lnTlToBr>
                    <a:lnBlToTr w="12700" cmpd="sng">
                      <a:noFill/>
                      <a:prstDash val="solid"/>
                    </a:lnBlToTr>
                    <a:solidFill>
                      <a:srgbClr val="F6F0EA"/>
                    </a:solidFill>
                  </a:tcPr>
                </a:tc>
              </a:tr>
            </a:tbl>
          </a:graphicData>
        </a:graphic>
      </p:graphicFrame>
      <p:sp>
        <p:nvSpPr>
          <p:cNvPr id="6" name="32-Point Star 5"/>
          <p:cNvSpPr/>
          <p:nvPr/>
        </p:nvSpPr>
        <p:spPr>
          <a:xfrm>
            <a:off x="6677025" y="1447800"/>
            <a:ext cx="762000" cy="762000"/>
          </a:xfrm>
          <a:prstGeom prst="star32">
            <a:avLst>
              <a:gd name="adj" fmla="val 44792"/>
            </a:avLst>
          </a:prstGeom>
          <a:solidFill>
            <a:schemeClr val="accent6"/>
          </a:solidFill>
          <a:ln w="3175">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000" b="1" dirty="0" smtClean="0"/>
              <a:t>Learn Excel</a:t>
            </a:r>
            <a:br>
              <a:rPr lang="en-US" sz="1000" b="1" dirty="0" smtClean="0"/>
            </a:br>
            <a:r>
              <a:rPr lang="en-US" sz="1000" b="1" dirty="0" smtClean="0"/>
              <a:t>as well</a:t>
            </a:r>
            <a:endParaRPr lang="en-US" sz="1000" b="1" dirty="0"/>
          </a:p>
        </p:txBody>
      </p:sp>
      <p:sp>
        <p:nvSpPr>
          <p:cNvPr id="3" name="TextBox 2"/>
          <p:cNvSpPr txBox="1"/>
          <p:nvPr/>
        </p:nvSpPr>
        <p:spPr>
          <a:xfrm>
            <a:off x="2925563" y="5029200"/>
            <a:ext cx="3292889" cy="1015663"/>
          </a:xfrm>
          <a:prstGeom prst="rect">
            <a:avLst/>
          </a:prstGeom>
          <a:noFill/>
        </p:spPr>
        <p:txBody>
          <a:bodyPr wrap="none" rtlCol="0">
            <a:spAutoFit/>
          </a:bodyPr>
          <a:lstStyle/>
          <a:p>
            <a:pPr algn="ctr">
              <a:lnSpc>
                <a:spcPct val="200000"/>
              </a:lnSpc>
            </a:pPr>
            <a:r>
              <a:rPr lang="en-US" sz="1000" dirty="0" smtClean="0">
                <a:solidFill>
                  <a:schemeClr val="tx1">
                    <a:lumMod val="50000"/>
                    <a:lumOff val="50000"/>
                  </a:schemeClr>
                </a:solidFill>
              </a:rPr>
              <a:t>* This option is available for people currently living in India. </a:t>
            </a:r>
            <a:br>
              <a:rPr lang="en-US" sz="1000" dirty="0" smtClean="0">
                <a:solidFill>
                  <a:schemeClr val="tx1">
                    <a:lumMod val="50000"/>
                    <a:lumOff val="50000"/>
                  </a:schemeClr>
                </a:solidFill>
              </a:rPr>
            </a:br>
            <a:r>
              <a:rPr lang="en-US" sz="1000" b="1" dirty="0" smtClean="0">
                <a:solidFill>
                  <a:schemeClr val="tx1">
                    <a:lumMod val="50000"/>
                    <a:lumOff val="50000"/>
                  </a:schemeClr>
                </a:solidFill>
              </a:rPr>
              <a:t>To make a payment, please visit</a:t>
            </a:r>
          </a:p>
          <a:p>
            <a:pPr algn="ctr">
              <a:lnSpc>
                <a:spcPct val="200000"/>
              </a:lnSpc>
            </a:pPr>
            <a:r>
              <a:rPr lang="en-US" sz="1000" dirty="0">
                <a:solidFill>
                  <a:srgbClr val="00B0F0"/>
                </a:solidFill>
                <a:hlinkClick r:id="rId2"/>
              </a:rPr>
              <a:t>http://chandoo.org/wp/financial-modeling/inr-pricing</a:t>
            </a:r>
            <a:r>
              <a:rPr lang="en-US" sz="1000" dirty="0" smtClean="0">
                <a:solidFill>
                  <a:srgbClr val="00B0F0"/>
                </a:solidFill>
                <a:hlinkClick r:id="rId2"/>
              </a:rPr>
              <a:t>/</a:t>
            </a:r>
            <a:endParaRPr lang="en-US" sz="1000" dirty="0" smtClean="0">
              <a:solidFill>
                <a:srgbClr val="00B0F0"/>
              </a:solidFill>
            </a:endParaRPr>
          </a:p>
        </p:txBody>
      </p:sp>
    </p:spTree>
    <p:extLst>
      <p:ext uri="{BB962C8B-B14F-4D97-AF65-F5344CB8AC3E}">
        <p14:creationId xmlns:p14="http://schemas.microsoft.com/office/powerpoint/2010/main" xmlns="" val="34540599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Payments &amp; Registration</a:t>
            </a:r>
            <a:endParaRPr lang="da-DK" dirty="0"/>
          </a:p>
        </p:txBody>
      </p:sp>
      <p:sp>
        <p:nvSpPr>
          <p:cNvPr id="3" name="Content Placeholder 2"/>
          <p:cNvSpPr>
            <a:spLocks noGrp="1"/>
          </p:cNvSpPr>
          <p:nvPr>
            <p:ph idx="1"/>
          </p:nvPr>
        </p:nvSpPr>
        <p:spPr>
          <a:xfrm>
            <a:off x="1500166" y="1752600"/>
            <a:ext cx="6143668" cy="1885968"/>
          </a:xfrm>
        </p:spPr>
        <p:txBody>
          <a:bodyPr>
            <a:normAutofit/>
          </a:bodyPr>
          <a:lstStyle/>
          <a:p>
            <a:pPr marL="0" indent="0" algn="ctr">
              <a:lnSpc>
                <a:spcPct val="200000"/>
              </a:lnSpc>
              <a:buNone/>
            </a:pPr>
            <a:r>
              <a:rPr lang="en-US" sz="2400" dirty="0" smtClean="0">
                <a:solidFill>
                  <a:schemeClr val="accent6">
                    <a:lumMod val="75000"/>
                  </a:schemeClr>
                </a:solidFill>
              </a:rPr>
              <a:t>Registration </a:t>
            </a:r>
            <a:r>
              <a:rPr lang="en-US" sz="2400" dirty="0" smtClean="0">
                <a:solidFill>
                  <a:schemeClr val="accent6">
                    <a:lumMod val="75000"/>
                  </a:schemeClr>
                </a:solidFill>
              </a:rPr>
              <a:t>is open 24x7</a:t>
            </a:r>
            <a:endParaRPr lang="en-US" sz="2400" dirty="0" smtClean="0">
              <a:solidFill>
                <a:schemeClr val="accent6">
                  <a:lumMod val="75000"/>
                </a:schemeClr>
              </a:solidFill>
            </a:endParaRPr>
          </a:p>
          <a:p>
            <a:pPr marL="0" indent="0" algn="ctr">
              <a:lnSpc>
                <a:spcPct val="200000"/>
              </a:lnSpc>
              <a:buNone/>
            </a:pPr>
            <a:r>
              <a:rPr lang="en-US" sz="2400" dirty="0" smtClean="0">
                <a:solidFill>
                  <a:schemeClr val="accent6">
                    <a:lumMod val="75000"/>
                  </a:schemeClr>
                </a:solidFill>
              </a:rPr>
              <a:t>You </a:t>
            </a:r>
            <a:r>
              <a:rPr lang="en-US" sz="2400" dirty="0" smtClean="0">
                <a:solidFill>
                  <a:schemeClr val="accent6">
                    <a:lumMod val="75000"/>
                  </a:schemeClr>
                </a:solidFill>
              </a:rPr>
              <a:t>can join </a:t>
            </a:r>
            <a:r>
              <a:rPr lang="en-US" sz="2400" dirty="0" smtClean="0">
                <a:solidFill>
                  <a:schemeClr val="accent6">
                    <a:lumMod val="75000"/>
                  </a:schemeClr>
                </a:solidFill>
              </a:rPr>
              <a:t>the class at any time.</a:t>
            </a:r>
            <a:endParaRPr lang="en-US" sz="2400" dirty="0" smtClean="0">
              <a:solidFill>
                <a:schemeClr val="accent6">
                  <a:lumMod val="75000"/>
                </a:schemeClr>
              </a:solidFill>
            </a:endParaRPr>
          </a:p>
          <a:p>
            <a:pPr marL="0" indent="0" algn="ctr">
              <a:lnSpc>
                <a:spcPct val="200000"/>
              </a:lnSpc>
              <a:buNone/>
            </a:pPr>
            <a:endParaRPr lang="en-US" sz="2400" dirty="0" smtClean="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pay?</a:t>
            </a:r>
            <a:endParaRPr lang="da-DK" dirty="0"/>
          </a:p>
        </p:txBody>
      </p:sp>
      <p:sp>
        <p:nvSpPr>
          <p:cNvPr id="3" name="Content Placeholder 2"/>
          <p:cNvSpPr>
            <a:spLocks noGrp="1"/>
          </p:cNvSpPr>
          <p:nvPr>
            <p:ph idx="1"/>
          </p:nvPr>
        </p:nvSpPr>
        <p:spPr>
          <a:xfrm>
            <a:off x="683568" y="1857364"/>
            <a:ext cx="7776864" cy="2571768"/>
          </a:xfrm>
        </p:spPr>
        <p:txBody>
          <a:bodyPr>
            <a:normAutofit/>
          </a:bodyPr>
          <a:lstStyle/>
          <a:p>
            <a:pPr marL="0" indent="0" algn="ctr">
              <a:lnSpc>
                <a:spcPct val="200000"/>
              </a:lnSpc>
              <a:buNone/>
            </a:pPr>
            <a:r>
              <a:rPr lang="en-US" sz="2400" dirty="0" smtClean="0">
                <a:solidFill>
                  <a:srgbClr val="C00000"/>
                </a:solidFill>
                <a:hlinkClick r:id="rId2"/>
              </a:rPr>
              <a:t>Visit http://chandoo.org/wp/financial-modeling</a:t>
            </a:r>
            <a:r>
              <a:rPr lang="en-US" sz="2400" dirty="0" smtClean="0">
                <a:solidFill>
                  <a:srgbClr val="C00000"/>
                </a:solidFill>
                <a:hlinkClick r:id="rId2"/>
              </a:rPr>
              <a:t>/</a:t>
            </a:r>
          </a:p>
          <a:p>
            <a:pPr marL="0" indent="0" algn="ctr">
              <a:lnSpc>
                <a:spcPct val="200000"/>
              </a:lnSpc>
              <a:buNone/>
            </a:pPr>
            <a:r>
              <a:rPr lang="en-US" sz="2400" dirty="0" smtClean="0"/>
              <a:t>a</a:t>
            </a:r>
            <a:r>
              <a:rPr lang="en-US" sz="2400" dirty="0" smtClean="0"/>
              <a:t>nd join us</a:t>
            </a:r>
            <a:r>
              <a:rPr lang="en-US" sz="2400" dirty="0" smtClean="0">
                <a:solidFill>
                  <a:srgbClr val="C00000"/>
                </a:solidFill>
                <a:hlinkClick r:id="rId2"/>
              </a:rPr>
              <a:t> </a:t>
            </a:r>
            <a:endParaRPr lang="en-US" sz="2400" dirty="0">
              <a:solidFill>
                <a:srgbClr val="C00000"/>
              </a:solidFill>
              <a:hlinkClick r:id="rId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Details</a:t>
            </a:r>
            <a:endParaRPr lang="da-DK" dirty="0"/>
          </a:p>
        </p:txBody>
      </p:sp>
      <p:sp>
        <p:nvSpPr>
          <p:cNvPr id="3" name="Content Placeholder 2"/>
          <p:cNvSpPr>
            <a:spLocks noGrp="1"/>
          </p:cNvSpPr>
          <p:nvPr>
            <p:ph idx="1"/>
          </p:nvPr>
        </p:nvSpPr>
        <p:spPr>
          <a:xfrm>
            <a:off x="1500166" y="1857364"/>
            <a:ext cx="6500834" cy="3400436"/>
          </a:xfrm>
        </p:spPr>
        <p:txBody>
          <a:bodyPr>
            <a:normAutofit fontScale="92500" lnSpcReduction="10000"/>
          </a:bodyPr>
          <a:lstStyle/>
          <a:p>
            <a:pPr marL="0" indent="0" algn="ctr">
              <a:lnSpc>
                <a:spcPct val="200000"/>
              </a:lnSpc>
              <a:buNone/>
            </a:pPr>
            <a:r>
              <a:rPr lang="en-US" dirty="0" smtClean="0">
                <a:solidFill>
                  <a:srgbClr val="C00000"/>
                </a:solidFill>
              </a:rPr>
              <a:t>Questions &amp; Doubts?</a:t>
            </a:r>
          </a:p>
          <a:p>
            <a:pPr marL="0" indent="0" algn="ctr">
              <a:lnSpc>
                <a:spcPct val="200000"/>
              </a:lnSpc>
              <a:buNone/>
            </a:pPr>
            <a:r>
              <a:rPr lang="en-US" sz="1900" i="1" dirty="0" smtClean="0">
                <a:solidFill>
                  <a:srgbClr val="C00000"/>
                </a:solidFill>
              </a:rPr>
              <a:t>Please e-mail me at </a:t>
            </a:r>
            <a:r>
              <a:rPr lang="en-US" sz="1900" i="1" dirty="0" smtClean="0">
                <a:solidFill>
                  <a:srgbClr val="C00000"/>
                </a:solidFill>
                <a:hlinkClick r:id="rId2"/>
              </a:rPr>
              <a:t>paramdeep@edupristine.com</a:t>
            </a:r>
            <a:r>
              <a:rPr lang="en-US" sz="1900" i="1" dirty="0" smtClean="0">
                <a:solidFill>
                  <a:srgbClr val="C00000"/>
                </a:solidFill>
              </a:rPr>
              <a:t> </a:t>
            </a:r>
          </a:p>
          <a:p>
            <a:pPr marL="0" indent="0" algn="ctr">
              <a:lnSpc>
                <a:spcPct val="200000"/>
              </a:lnSpc>
              <a:buNone/>
            </a:pPr>
            <a:r>
              <a:rPr lang="en-US" sz="1900" i="1" dirty="0" smtClean="0">
                <a:solidFill>
                  <a:srgbClr val="C00000"/>
                </a:solidFill>
              </a:rPr>
              <a:t>or visit </a:t>
            </a:r>
            <a:r>
              <a:rPr lang="en-US" sz="1900" i="1" dirty="0" smtClean="0">
                <a:solidFill>
                  <a:srgbClr val="C00000"/>
                </a:solidFill>
                <a:hlinkClick r:id="rId3"/>
              </a:rPr>
              <a:t>http://chandoo.org/wp/</a:t>
            </a:r>
            <a:r>
              <a:rPr lang="en-US" sz="1900" i="1" dirty="0" smtClean="0">
                <a:solidFill>
                  <a:srgbClr val="C00000"/>
                </a:solidFill>
              </a:rPr>
              <a:t> </a:t>
            </a:r>
          </a:p>
          <a:p>
            <a:pPr marL="0" indent="0" algn="ctr">
              <a:lnSpc>
                <a:spcPct val="200000"/>
              </a:lnSpc>
              <a:buNone/>
            </a:pPr>
            <a:r>
              <a:rPr lang="en-US" sz="1900" i="1" dirty="0" smtClean="0">
                <a:solidFill>
                  <a:srgbClr val="C00000"/>
                </a:solidFill>
                <a:hlinkClick r:id="rId4"/>
              </a:rPr>
              <a:t>http://www.edupristine.com</a:t>
            </a:r>
            <a:r>
              <a:rPr lang="en-US" sz="1900" i="1" dirty="0" smtClean="0">
                <a:solidFill>
                  <a:srgbClr val="C00000"/>
                </a:solidFill>
              </a:rPr>
              <a:t> </a:t>
            </a:r>
          </a:p>
          <a:p>
            <a:pPr marL="0" indent="0" algn="ctr">
              <a:lnSpc>
                <a:spcPct val="200000"/>
              </a:lnSpc>
              <a:buNone/>
            </a:pPr>
            <a:r>
              <a:rPr lang="en-US" sz="1900" i="1" dirty="0" smtClean="0">
                <a:solidFill>
                  <a:srgbClr val="C00000"/>
                </a:solidFill>
              </a:rPr>
              <a:t>or call </a:t>
            </a:r>
            <a:r>
              <a:rPr lang="en-US" sz="1900" i="1" dirty="0" smtClean="0">
                <a:solidFill>
                  <a:srgbClr val="0000FF"/>
                </a:solidFill>
              </a:rPr>
              <a:t>+91 814 262 1090 or +91 989 298 0608</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2132856"/>
            <a:ext cx="7772400" cy="1470025"/>
          </a:xfrm>
        </p:spPr>
        <p:txBody>
          <a:bodyPr>
            <a:normAutofit/>
          </a:bodyPr>
          <a:lstStyle/>
          <a:p>
            <a:pPr algn="ctr"/>
            <a:r>
              <a:rPr lang="en-US" sz="2000" i="1" dirty="0" smtClean="0">
                <a:solidFill>
                  <a:schemeClr val="tx1">
                    <a:lumMod val="50000"/>
                    <a:lumOff val="50000"/>
                  </a:schemeClr>
                </a:solidFill>
                <a:latin typeface="Cambria" pitchFamily="18" charset="0"/>
              </a:rPr>
              <a:t>See you in Financial Modeling/ Project Finance School…</a:t>
            </a:r>
            <a:endParaRPr lang="da-DK" sz="2000" i="1" dirty="0">
              <a:solidFill>
                <a:schemeClr val="tx1">
                  <a:lumMod val="50000"/>
                  <a:lumOff val="50000"/>
                </a:schemeClr>
              </a:solidFill>
              <a:latin typeface="Cambria" pitchFamily="18" charset="0"/>
            </a:endParaRPr>
          </a:p>
        </p:txBody>
      </p:sp>
      <p:pic>
        <p:nvPicPr>
          <p:cNvPr id="5" name="Picture 2" descr="D:\Blogs\products\financial modeling\img\fin-school-msg1.1.png"/>
          <p:cNvPicPr>
            <a:picLocks noChangeAspect="1" noChangeArrowheads="1"/>
          </p:cNvPicPr>
          <p:nvPr/>
        </p:nvPicPr>
        <p:blipFill>
          <a:blip r:embed="rId2" cstate="print"/>
          <a:srcRect/>
          <a:stretch>
            <a:fillRect/>
          </a:stretch>
        </p:blipFill>
        <p:spPr bwMode="auto">
          <a:xfrm>
            <a:off x="2131368" y="4221088"/>
            <a:ext cx="4876800" cy="7334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people had to say</a:t>
            </a:r>
            <a:endParaRPr lang="en-US" dirty="0"/>
          </a:p>
        </p:txBody>
      </p:sp>
      <p:grpSp>
        <p:nvGrpSpPr>
          <p:cNvPr id="12" name="Group 11"/>
          <p:cNvGrpSpPr/>
          <p:nvPr/>
        </p:nvGrpSpPr>
        <p:grpSpPr>
          <a:xfrm>
            <a:off x="2438400" y="1219200"/>
            <a:ext cx="4267200" cy="4964668"/>
            <a:chOff x="2133600" y="1219200"/>
            <a:chExt cx="4267200" cy="4964668"/>
          </a:xfrm>
        </p:grpSpPr>
        <p:grpSp>
          <p:nvGrpSpPr>
            <p:cNvPr id="6" name="Group 5"/>
            <p:cNvGrpSpPr/>
            <p:nvPr/>
          </p:nvGrpSpPr>
          <p:grpSpPr>
            <a:xfrm>
              <a:off x="2286000" y="1219200"/>
              <a:ext cx="3962400" cy="1798260"/>
              <a:chOff x="4419600" y="1219200"/>
              <a:chExt cx="3962400" cy="1798260"/>
            </a:xfrm>
          </p:grpSpPr>
          <p:sp>
            <p:nvSpPr>
              <p:cNvPr id="10" name="Rectangle 9"/>
              <p:cNvSpPr/>
              <p:nvPr/>
            </p:nvSpPr>
            <p:spPr>
              <a:xfrm>
                <a:off x="4419600" y="1447800"/>
                <a:ext cx="3962400" cy="1569660"/>
              </a:xfrm>
              <a:prstGeom prst="rect">
                <a:avLst/>
              </a:prstGeom>
            </p:spPr>
            <p:txBody>
              <a:bodyPr wrap="square">
                <a:spAutoFit/>
              </a:bodyPr>
              <a:lstStyle/>
              <a:p>
                <a:pPr>
                  <a:lnSpc>
                    <a:spcPct val="150000"/>
                  </a:lnSpc>
                </a:pPr>
                <a:r>
                  <a:rPr lang="en-US" sz="1600" i="1" dirty="0" smtClean="0">
                    <a:solidFill>
                      <a:schemeClr val="tx1">
                        <a:lumMod val="65000"/>
                        <a:lumOff val="35000"/>
                      </a:schemeClr>
                    </a:solidFill>
                    <a:latin typeface="Calisto MT" pitchFamily="18" charset="0"/>
                  </a:rPr>
                  <a:t>	This is Best Financial Modeling for small scale to Large Scale Industries irrespective of Product, services, Builders, Dealers, Franchises.</a:t>
                </a:r>
              </a:p>
            </p:txBody>
          </p:sp>
          <p:pic>
            <p:nvPicPr>
              <p:cNvPr id="11" name="Picture 10" descr="quotes.png"/>
              <p:cNvPicPr>
                <a:picLocks noChangeAspect="1"/>
              </p:cNvPicPr>
              <p:nvPr/>
            </p:nvPicPr>
            <p:blipFill>
              <a:blip r:embed="rId2" cstate="print"/>
              <a:stretch>
                <a:fillRect/>
              </a:stretch>
            </p:blipFill>
            <p:spPr>
              <a:xfrm>
                <a:off x="4572000" y="1219200"/>
                <a:ext cx="704948" cy="657317"/>
              </a:xfrm>
              <a:prstGeom prst="rect">
                <a:avLst/>
              </a:prstGeom>
            </p:spPr>
          </p:pic>
        </p:grpSp>
        <p:grpSp>
          <p:nvGrpSpPr>
            <p:cNvPr id="5" name="Group 4"/>
            <p:cNvGrpSpPr/>
            <p:nvPr/>
          </p:nvGrpSpPr>
          <p:grpSpPr>
            <a:xfrm>
              <a:off x="2209800" y="4309408"/>
              <a:ext cx="4114800" cy="1874460"/>
              <a:chOff x="4419600" y="4309408"/>
              <a:chExt cx="4114800" cy="1874460"/>
            </a:xfrm>
          </p:grpSpPr>
          <p:sp>
            <p:nvSpPr>
              <p:cNvPr id="13" name="Rectangle 12"/>
              <p:cNvSpPr/>
              <p:nvPr/>
            </p:nvSpPr>
            <p:spPr>
              <a:xfrm>
                <a:off x="4419600" y="4614208"/>
                <a:ext cx="4114800" cy="1569660"/>
              </a:xfrm>
              <a:prstGeom prst="rect">
                <a:avLst/>
              </a:prstGeom>
            </p:spPr>
            <p:txBody>
              <a:bodyPr wrap="square">
                <a:spAutoFit/>
              </a:bodyPr>
              <a:lstStyle/>
              <a:p>
                <a:pPr>
                  <a:lnSpc>
                    <a:spcPct val="150000"/>
                  </a:lnSpc>
                </a:pPr>
                <a:r>
                  <a:rPr lang="en-US" sz="1600" i="1" dirty="0" smtClean="0">
                    <a:solidFill>
                      <a:schemeClr val="tx1">
                        <a:lumMod val="65000"/>
                        <a:lumOff val="35000"/>
                      </a:schemeClr>
                    </a:solidFill>
                    <a:latin typeface="Calisto MT" pitchFamily="18" charset="0"/>
                  </a:rPr>
                  <a:t>	They have not restricted themselves to just constructing the Financial Model(FM) rather very receptive and flexible in their approach and willing to get feedback and share ideas</a:t>
                </a:r>
              </a:p>
            </p:txBody>
          </p:sp>
          <p:pic>
            <p:nvPicPr>
              <p:cNvPr id="14" name="Picture 13" descr="quotes.png"/>
              <p:cNvPicPr>
                <a:picLocks noChangeAspect="1"/>
              </p:cNvPicPr>
              <p:nvPr/>
            </p:nvPicPr>
            <p:blipFill>
              <a:blip r:embed="rId2" cstate="print"/>
              <a:stretch>
                <a:fillRect/>
              </a:stretch>
            </p:blipFill>
            <p:spPr>
              <a:xfrm>
                <a:off x="4572000" y="4309408"/>
                <a:ext cx="704948" cy="657317"/>
              </a:xfrm>
              <a:prstGeom prst="rect">
                <a:avLst/>
              </a:prstGeom>
            </p:spPr>
          </p:pic>
        </p:grpSp>
        <p:grpSp>
          <p:nvGrpSpPr>
            <p:cNvPr id="3" name="Group 2"/>
            <p:cNvGrpSpPr/>
            <p:nvPr/>
          </p:nvGrpSpPr>
          <p:grpSpPr>
            <a:xfrm>
              <a:off x="2133600" y="3106579"/>
              <a:ext cx="4267200" cy="1113711"/>
              <a:chOff x="4419600" y="2895600"/>
              <a:chExt cx="4267200" cy="1113711"/>
            </a:xfrm>
          </p:grpSpPr>
          <p:sp>
            <p:nvSpPr>
              <p:cNvPr id="15" name="Rectangle 14"/>
              <p:cNvSpPr/>
              <p:nvPr/>
            </p:nvSpPr>
            <p:spPr>
              <a:xfrm>
                <a:off x="4419600" y="3178314"/>
                <a:ext cx="4267200" cy="830997"/>
              </a:xfrm>
              <a:prstGeom prst="rect">
                <a:avLst/>
              </a:prstGeom>
            </p:spPr>
            <p:txBody>
              <a:bodyPr wrap="square">
                <a:spAutoFit/>
              </a:bodyPr>
              <a:lstStyle/>
              <a:p>
                <a:pPr>
                  <a:lnSpc>
                    <a:spcPct val="150000"/>
                  </a:lnSpc>
                </a:pPr>
                <a:r>
                  <a:rPr lang="en-US" sz="1600" i="1" dirty="0" smtClean="0">
                    <a:solidFill>
                      <a:schemeClr val="tx1">
                        <a:lumMod val="65000"/>
                        <a:lumOff val="35000"/>
                      </a:schemeClr>
                    </a:solidFill>
                    <a:latin typeface="Calisto MT" pitchFamily="18" charset="0"/>
                  </a:rPr>
                  <a:t>	Having the lessons available to download so can look at again easily is great!</a:t>
                </a:r>
              </a:p>
            </p:txBody>
          </p:sp>
          <p:pic>
            <p:nvPicPr>
              <p:cNvPr id="16" name="Picture 15" descr="quotes.png"/>
              <p:cNvPicPr>
                <a:picLocks noChangeAspect="1"/>
              </p:cNvPicPr>
              <p:nvPr/>
            </p:nvPicPr>
            <p:blipFill>
              <a:blip r:embed="rId2" cstate="print"/>
              <a:stretch>
                <a:fillRect/>
              </a:stretch>
            </p:blipFill>
            <p:spPr>
              <a:xfrm>
                <a:off x="4572000" y="2895600"/>
                <a:ext cx="704948" cy="657317"/>
              </a:xfrm>
              <a:prstGeom prst="rect">
                <a:avLst/>
              </a:prstGeom>
            </p:spPr>
          </p:pic>
        </p:grpSp>
      </p:grpSp>
    </p:spTree>
    <p:extLst>
      <p:ext uri="{BB962C8B-B14F-4D97-AF65-F5344CB8AC3E}">
        <p14:creationId xmlns:p14="http://schemas.microsoft.com/office/powerpoint/2010/main" xmlns="" val="2514926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772400" cy="1470025"/>
          </a:xfrm>
        </p:spPr>
        <p:txBody>
          <a:bodyPr/>
          <a:lstStyle/>
          <a:p>
            <a:pPr algn="ctr"/>
            <a:r>
              <a:rPr lang="en-US" dirty="0" smtClean="0"/>
              <a:t>About Chandoo.org</a:t>
            </a:r>
            <a:endParaRPr lang="en-US" dirty="0"/>
          </a:p>
        </p:txBody>
      </p:sp>
    </p:spTree>
    <p:extLst>
      <p:ext uri="{BB962C8B-B14F-4D97-AF65-F5344CB8AC3E}">
        <p14:creationId xmlns:p14="http://schemas.microsoft.com/office/powerpoint/2010/main" xmlns="" val="1150118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Chandoo.org makes you awesome in Excel</a:t>
            </a:r>
            <a:endParaRPr lang="en-US" sz="2400" dirty="0"/>
          </a:p>
        </p:txBody>
      </p:sp>
      <p:sp>
        <p:nvSpPr>
          <p:cNvPr id="3" name="Content Placeholder 2"/>
          <p:cNvSpPr>
            <a:spLocks noGrp="1"/>
          </p:cNvSpPr>
          <p:nvPr>
            <p:ph idx="1"/>
          </p:nvPr>
        </p:nvSpPr>
        <p:spPr/>
        <p:txBody>
          <a:bodyPr>
            <a:normAutofit/>
          </a:bodyPr>
          <a:lstStyle/>
          <a:p>
            <a:r>
              <a:rPr lang="en-US" sz="1800" dirty="0" smtClean="0"/>
              <a:t>Chandoo.org is a leader in MS Excel training &amp; products</a:t>
            </a:r>
          </a:p>
          <a:p>
            <a:r>
              <a:rPr lang="en-US" sz="1800" dirty="0" smtClean="0"/>
              <a:t>We have trained more than </a:t>
            </a:r>
            <a:r>
              <a:rPr lang="en-US" sz="1800" dirty="0" smtClean="0"/>
              <a:t>4,000 </a:t>
            </a:r>
            <a:r>
              <a:rPr lang="en-US" sz="1800" dirty="0" smtClean="0"/>
              <a:t>students in Excel, VBA &amp; Financial Modeling</a:t>
            </a:r>
          </a:p>
          <a:p>
            <a:r>
              <a:rPr lang="en-US" sz="1800" dirty="0" smtClean="0"/>
              <a:t>We have authored more than 450 articles on MS Excel &amp; how to use it</a:t>
            </a:r>
          </a:p>
          <a:p>
            <a:r>
              <a:rPr lang="en-US" sz="1800" dirty="0" smtClean="0"/>
              <a:t>We have a large &amp; vibrant community of Excel users world-wide</a:t>
            </a:r>
          </a:p>
          <a:p>
            <a:endParaRPr lang="en-US" sz="1800" dirty="0"/>
          </a:p>
          <a:p>
            <a:r>
              <a:rPr lang="en-US" sz="1800" dirty="0" smtClean="0"/>
              <a:t>And </a:t>
            </a:r>
            <a:r>
              <a:rPr lang="en-US" sz="1800" b="1" i="1" dirty="0" smtClean="0">
                <a:solidFill>
                  <a:srgbClr val="C00000"/>
                </a:solidFill>
              </a:rPr>
              <a:t>We Make You Awesome In Excel</a:t>
            </a:r>
          </a:p>
          <a:p>
            <a:endParaRPr lang="en-US" sz="1800" dirty="0"/>
          </a:p>
        </p:txBody>
      </p:sp>
    </p:spTree>
    <p:extLst>
      <p:ext uri="{BB962C8B-B14F-4D97-AF65-F5344CB8AC3E}">
        <p14:creationId xmlns:p14="http://schemas.microsoft.com/office/powerpoint/2010/main" xmlns="" val="3524575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772400" cy="1470025"/>
          </a:xfrm>
        </p:spPr>
        <p:txBody>
          <a:bodyPr/>
          <a:lstStyle/>
          <a:p>
            <a:pPr algn="ctr"/>
            <a:r>
              <a:rPr lang="en-US" dirty="0" smtClean="0"/>
              <a:t>About Pristine</a:t>
            </a:r>
            <a:endParaRPr lang="en-US" dirty="0"/>
          </a:p>
        </p:txBody>
      </p:sp>
    </p:spTree>
    <p:extLst>
      <p:ext uri="{BB962C8B-B14F-4D97-AF65-F5344CB8AC3E}">
        <p14:creationId xmlns:p14="http://schemas.microsoft.com/office/powerpoint/2010/main" xmlns="" val="1676105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Pristine is largest authorized trainer for finance certifications in India</a:t>
            </a:r>
            <a:endParaRPr lang="en-US" sz="2000" dirty="0"/>
          </a:p>
        </p:txBody>
      </p:sp>
      <p:sp>
        <p:nvSpPr>
          <p:cNvPr id="4" name="Content Placeholder 2"/>
          <p:cNvSpPr txBox="1">
            <a:spLocks/>
          </p:cNvSpPr>
          <p:nvPr/>
        </p:nvSpPr>
        <p:spPr bwMode="auto">
          <a:xfrm>
            <a:off x="5345724" y="1995371"/>
            <a:ext cx="2676743" cy="1360667"/>
          </a:xfrm>
          <a:prstGeom prst="rect">
            <a:avLst/>
          </a:prstGeom>
          <a:noFill/>
          <a:ln w="3175">
            <a:noFill/>
            <a:miter lim="800000"/>
            <a:headEnd/>
            <a:tailEnd/>
          </a:ln>
        </p:spPr>
        <p:txBody>
          <a:bodyPr vert="horz" wrap="square" lIns="0" tIns="45718" rIns="0" bIns="45718" numCol="1" anchor="t" anchorCtr="0" compatLnSpc="1">
            <a:prstTxWarp prst="textNoShape">
              <a:avLst/>
            </a:prstTxWarp>
          </a:bodyPr>
          <a:lstStyle/>
          <a:p>
            <a:pPr marL="227417" indent="-227417" algn="ctr">
              <a:spcBef>
                <a:spcPct val="20000"/>
              </a:spcBef>
              <a:buClr>
                <a:srgbClr val="000000"/>
              </a:buClr>
              <a:buSzPct val="100000"/>
            </a:pPr>
            <a:r>
              <a:rPr lang="en-US" sz="1100" b="1" kern="0" dirty="0" smtClean="0">
                <a:solidFill>
                  <a:srgbClr val="000000"/>
                </a:solidFill>
              </a:rPr>
              <a:t>GARP (2007-10)</a:t>
            </a:r>
            <a:endParaRPr lang="en-US" sz="1100" b="1" kern="0" dirty="0">
              <a:solidFill>
                <a:srgbClr val="000000"/>
              </a:solidFill>
            </a:endParaRPr>
          </a:p>
          <a:p>
            <a:pPr marL="227417" indent="-227417" algn="ctr">
              <a:spcBef>
                <a:spcPct val="20000"/>
              </a:spcBef>
              <a:buClr>
                <a:srgbClr val="000000"/>
              </a:buClr>
              <a:buSzPct val="100000"/>
            </a:pPr>
            <a:r>
              <a:rPr lang="en-US" sz="1100" b="1" kern="0" dirty="0">
                <a:solidFill>
                  <a:srgbClr val="000000"/>
                </a:solidFill>
              </a:rPr>
              <a:t>Authorized Training </a:t>
            </a:r>
            <a:r>
              <a:rPr lang="en-US" sz="1100" b="1" kern="0" dirty="0" smtClean="0">
                <a:solidFill>
                  <a:srgbClr val="000000"/>
                </a:solidFill>
              </a:rPr>
              <a:t>provider -FRM</a:t>
            </a:r>
            <a:endParaRPr lang="en-US" sz="1100" b="1" kern="0" dirty="0">
              <a:solidFill>
                <a:srgbClr val="000000"/>
              </a:solidFill>
            </a:endParaRPr>
          </a:p>
          <a:p>
            <a:pPr lvl="0" algn="l">
              <a:spcBef>
                <a:spcPct val="20000"/>
              </a:spcBef>
              <a:buClr>
                <a:srgbClr val="000000"/>
              </a:buClr>
              <a:buSzPct val="100000"/>
            </a:pPr>
            <a:r>
              <a:rPr lang="en-US" sz="1100" kern="0" dirty="0">
                <a:solidFill>
                  <a:srgbClr val="000000"/>
                </a:solidFill>
              </a:rPr>
              <a:t>Largest player in India in the area of risk management training. Trained 1000+ students in risk management</a:t>
            </a:r>
          </a:p>
        </p:txBody>
      </p:sp>
      <p:sp>
        <p:nvSpPr>
          <p:cNvPr id="5" name="Content Placeholder 2"/>
          <p:cNvSpPr txBox="1">
            <a:spLocks/>
          </p:cNvSpPr>
          <p:nvPr/>
        </p:nvSpPr>
        <p:spPr bwMode="auto">
          <a:xfrm>
            <a:off x="5346662" y="4586713"/>
            <a:ext cx="2736891" cy="1360667"/>
          </a:xfrm>
          <a:prstGeom prst="rect">
            <a:avLst/>
          </a:prstGeom>
          <a:noFill/>
          <a:ln w="3175">
            <a:noFill/>
            <a:miter lim="800000"/>
            <a:headEnd/>
            <a:tailEnd/>
          </a:ln>
        </p:spPr>
        <p:txBody>
          <a:bodyPr vert="horz" wrap="square" lIns="0" tIns="45718" rIns="0" bIns="45718" numCol="1" anchor="t" anchorCtr="0" compatLnSpc="1">
            <a:prstTxWarp prst="textNoShape">
              <a:avLst/>
            </a:prstTxWarp>
          </a:bodyPr>
          <a:lstStyle/>
          <a:p>
            <a:pPr marL="227417" indent="-227417" algn="ctr">
              <a:spcBef>
                <a:spcPct val="20000"/>
              </a:spcBef>
              <a:buClr>
                <a:srgbClr val="000000"/>
              </a:buClr>
              <a:buSzPct val="100000"/>
            </a:pPr>
            <a:r>
              <a:rPr lang="en-US" sz="1100" b="1" kern="0" dirty="0" smtClean="0">
                <a:solidFill>
                  <a:srgbClr val="000000"/>
                </a:solidFill>
              </a:rPr>
              <a:t>PRMIA (2009-10)</a:t>
            </a:r>
            <a:endParaRPr lang="en-US" sz="1100" b="1" kern="0" dirty="0">
              <a:solidFill>
                <a:srgbClr val="000000"/>
              </a:solidFill>
            </a:endParaRPr>
          </a:p>
          <a:p>
            <a:pPr marL="227417" indent="-227417" algn="ctr">
              <a:spcBef>
                <a:spcPct val="20000"/>
              </a:spcBef>
              <a:buClr>
                <a:srgbClr val="000000"/>
              </a:buClr>
              <a:buSzPct val="100000"/>
            </a:pPr>
            <a:r>
              <a:rPr lang="en-US" sz="1100" b="1" kern="0" dirty="0" smtClean="0">
                <a:solidFill>
                  <a:srgbClr val="000000"/>
                </a:solidFill>
              </a:rPr>
              <a:t>Authorized </a:t>
            </a:r>
            <a:r>
              <a:rPr lang="en-US" sz="1100" b="1" kern="0" dirty="0">
                <a:solidFill>
                  <a:srgbClr val="000000"/>
                </a:solidFill>
              </a:rPr>
              <a:t>Training </a:t>
            </a:r>
            <a:r>
              <a:rPr lang="en-US" sz="1100" b="1" kern="0" dirty="0" smtClean="0">
                <a:solidFill>
                  <a:srgbClr val="000000"/>
                </a:solidFill>
              </a:rPr>
              <a:t>provider – PRM/ APRM</a:t>
            </a:r>
          </a:p>
          <a:p>
            <a:pPr lvl="0" algn="l">
              <a:spcBef>
                <a:spcPct val="20000"/>
              </a:spcBef>
              <a:buClr>
                <a:srgbClr val="000000"/>
              </a:buClr>
              <a:buSzPct val="100000"/>
            </a:pPr>
            <a:r>
              <a:rPr lang="en-US" sz="1100" kern="0" dirty="0" smtClean="0">
                <a:solidFill>
                  <a:srgbClr val="000000"/>
                </a:solidFill>
              </a:rPr>
              <a:t>Sole authorized training for </a:t>
            </a:r>
            <a:r>
              <a:rPr lang="en-US" sz="1100" kern="0" dirty="0">
                <a:solidFill>
                  <a:srgbClr val="000000"/>
                </a:solidFill>
              </a:rPr>
              <a:t>PRM Training in </a:t>
            </a:r>
            <a:r>
              <a:rPr lang="en-US" sz="1100" kern="0" dirty="0" smtClean="0">
                <a:solidFill>
                  <a:srgbClr val="000000"/>
                </a:solidFill>
              </a:rPr>
              <a:t>India. Largest </a:t>
            </a:r>
            <a:r>
              <a:rPr lang="en-US" sz="1100" kern="0" dirty="0">
                <a:solidFill>
                  <a:srgbClr val="000000"/>
                </a:solidFill>
              </a:rPr>
              <a:t>player in India in the area of risk management training. Trained 1000+ students in risk management</a:t>
            </a:r>
          </a:p>
        </p:txBody>
      </p:sp>
      <p:cxnSp>
        <p:nvCxnSpPr>
          <p:cNvPr id="6" name="Straight Connector 5"/>
          <p:cNvCxnSpPr/>
          <p:nvPr/>
        </p:nvCxnSpPr>
        <p:spPr bwMode="auto">
          <a:xfrm rot="5400000">
            <a:off x="2267795" y="3518635"/>
            <a:ext cx="4859931" cy="1358"/>
          </a:xfrm>
          <a:prstGeom prst="line">
            <a:avLst/>
          </a:prstGeom>
          <a:solidFill>
            <a:schemeClr val="accent1"/>
          </a:solidFill>
          <a:ln w="3175" cap="flat" cmpd="sng" algn="ctr">
            <a:solidFill>
              <a:schemeClr val="bg1">
                <a:lumMod val="85000"/>
              </a:schemeClr>
            </a:solidFill>
            <a:prstDash val="solid"/>
            <a:round/>
            <a:headEnd type="none" w="med" len="med"/>
            <a:tailEnd type="none" w="med" len="med"/>
          </a:ln>
          <a:effectLst/>
        </p:spPr>
      </p:cxnSp>
      <p:cxnSp>
        <p:nvCxnSpPr>
          <p:cNvPr id="7" name="Straight Connector 6"/>
          <p:cNvCxnSpPr/>
          <p:nvPr/>
        </p:nvCxnSpPr>
        <p:spPr bwMode="auto">
          <a:xfrm>
            <a:off x="539552" y="3519314"/>
            <a:ext cx="8316416" cy="0"/>
          </a:xfrm>
          <a:prstGeom prst="line">
            <a:avLst/>
          </a:prstGeom>
          <a:solidFill>
            <a:schemeClr val="accent1"/>
          </a:solidFill>
          <a:ln w="3175" cap="flat" cmpd="sng" algn="ctr">
            <a:solidFill>
              <a:schemeClr val="bg1">
                <a:lumMod val="85000"/>
              </a:schemeClr>
            </a:solidFill>
            <a:prstDash val="solid"/>
            <a:round/>
            <a:headEnd type="none" w="med" len="med"/>
            <a:tailEnd type="none" w="med" len="med"/>
          </a:ln>
          <a:effectLst/>
        </p:spPr>
      </p:cxnSp>
      <p:pic>
        <p:nvPicPr>
          <p:cNvPr id="8" name="Picture 6" descr="http://buzzingstock.in/wp-content/uploads/2010/01/garp.jpg"/>
          <p:cNvPicPr>
            <a:picLocks noChangeAspect="1" noChangeArrowheads="1"/>
          </p:cNvPicPr>
          <p:nvPr/>
        </p:nvPicPr>
        <p:blipFill>
          <a:blip r:embed="rId2" cstate="print"/>
          <a:srcRect/>
          <a:stretch>
            <a:fillRect/>
          </a:stretch>
        </p:blipFill>
        <p:spPr bwMode="auto">
          <a:xfrm>
            <a:off x="5640068" y="1295401"/>
            <a:ext cx="1881471" cy="578819"/>
          </a:xfrm>
          <a:prstGeom prst="rect">
            <a:avLst/>
          </a:prstGeom>
          <a:noFill/>
        </p:spPr>
      </p:pic>
      <p:pic>
        <p:nvPicPr>
          <p:cNvPr id="9" name="Picture 8" descr="http://www.aucegypt.edu/ieei/partners/PublishingImages/PRMIA_Logo%20hi-res.jpg"/>
          <p:cNvPicPr>
            <a:picLocks noChangeAspect="1" noChangeArrowheads="1"/>
          </p:cNvPicPr>
          <p:nvPr/>
        </p:nvPicPr>
        <p:blipFill>
          <a:blip r:embed="rId3" cstate="print"/>
          <a:srcRect/>
          <a:stretch>
            <a:fillRect/>
          </a:stretch>
        </p:blipFill>
        <p:spPr bwMode="auto">
          <a:xfrm>
            <a:off x="5945504" y="3692765"/>
            <a:ext cx="1593577" cy="777524"/>
          </a:xfrm>
          <a:prstGeom prst="rect">
            <a:avLst/>
          </a:prstGeom>
          <a:noFill/>
        </p:spPr>
      </p:pic>
      <p:pic>
        <p:nvPicPr>
          <p:cNvPr id="10" name="Picture 2" descr="F:\BD\CFAlogo.gif"/>
          <p:cNvPicPr>
            <a:picLocks noChangeAspect="1" noChangeArrowheads="1"/>
          </p:cNvPicPr>
          <p:nvPr/>
        </p:nvPicPr>
        <p:blipFill>
          <a:blip r:embed="rId4" cstate="print"/>
          <a:srcRect/>
          <a:stretch>
            <a:fillRect/>
          </a:stretch>
        </p:blipFill>
        <p:spPr bwMode="auto">
          <a:xfrm>
            <a:off x="1483417" y="990600"/>
            <a:ext cx="1547446" cy="813054"/>
          </a:xfrm>
          <a:prstGeom prst="rect">
            <a:avLst/>
          </a:prstGeom>
          <a:noFill/>
        </p:spPr>
      </p:pic>
      <p:sp>
        <p:nvSpPr>
          <p:cNvPr id="11" name="Content Placeholder 2"/>
          <p:cNvSpPr txBox="1">
            <a:spLocks/>
          </p:cNvSpPr>
          <p:nvPr/>
        </p:nvSpPr>
        <p:spPr bwMode="auto">
          <a:xfrm>
            <a:off x="1131725" y="1905001"/>
            <a:ext cx="2736891" cy="1360667"/>
          </a:xfrm>
          <a:prstGeom prst="rect">
            <a:avLst/>
          </a:prstGeom>
          <a:noFill/>
          <a:ln w="3175">
            <a:noFill/>
            <a:miter lim="800000"/>
            <a:headEnd/>
            <a:tailEnd/>
          </a:ln>
        </p:spPr>
        <p:txBody>
          <a:bodyPr vert="horz" wrap="square" lIns="0" tIns="45718" rIns="0" bIns="45718" numCol="1" anchor="t" anchorCtr="0" compatLnSpc="1">
            <a:prstTxWarp prst="textNoShape">
              <a:avLst/>
            </a:prstTxWarp>
          </a:bodyPr>
          <a:lstStyle/>
          <a:p>
            <a:pPr marL="227417" indent="-227417" algn="ctr">
              <a:spcBef>
                <a:spcPct val="20000"/>
              </a:spcBef>
              <a:buClr>
                <a:srgbClr val="000000"/>
              </a:buClr>
              <a:buSzPct val="100000"/>
            </a:pPr>
            <a:r>
              <a:rPr lang="en-US" sz="1100" b="1" kern="0" dirty="0" smtClean="0">
                <a:solidFill>
                  <a:srgbClr val="000000"/>
                </a:solidFill>
              </a:rPr>
              <a:t>CFA Institute (2010-11)</a:t>
            </a:r>
            <a:endParaRPr lang="en-US" sz="1100" b="1" kern="0" dirty="0">
              <a:solidFill>
                <a:srgbClr val="000000"/>
              </a:solidFill>
            </a:endParaRPr>
          </a:p>
          <a:p>
            <a:pPr marL="227417" indent="-227417" algn="ctr">
              <a:spcBef>
                <a:spcPct val="20000"/>
              </a:spcBef>
              <a:buClr>
                <a:srgbClr val="000000"/>
              </a:buClr>
              <a:buSzPct val="100000"/>
            </a:pPr>
            <a:r>
              <a:rPr lang="en-US" sz="1100" b="1" kern="0" dirty="0" smtClean="0">
                <a:solidFill>
                  <a:srgbClr val="000000"/>
                </a:solidFill>
              </a:rPr>
              <a:t>Authorized </a:t>
            </a:r>
            <a:r>
              <a:rPr lang="en-US" sz="1100" b="1" kern="0" dirty="0">
                <a:solidFill>
                  <a:srgbClr val="000000"/>
                </a:solidFill>
              </a:rPr>
              <a:t>Training </a:t>
            </a:r>
            <a:r>
              <a:rPr lang="en-US" sz="1100" b="1" kern="0" dirty="0" smtClean="0">
                <a:solidFill>
                  <a:srgbClr val="000000"/>
                </a:solidFill>
              </a:rPr>
              <a:t>provider – CFA</a:t>
            </a:r>
          </a:p>
          <a:p>
            <a:pPr lvl="0" algn="l">
              <a:spcBef>
                <a:spcPct val="20000"/>
              </a:spcBef>
              <a:buClr>
                <a:srgbClr val="000000"/>
              </a:buClr>
              <a:buSzPct val="100000"/>
            </a:pPr>
            <a:r>
              <a:rPr lang="en-US" sz="1100" kern="0" dirty="0" smtClean="0">
                <a:solidFill>
                  <a:srgbClr val="000000"/>
                </a:solidFill>
              </a:rPr>
              <a:t>Pristine is now the authorized training provider for CFA Exam trainings . Pristine is largest training provider for CFA in India with presence across seven major cities.</a:t>
            </a:r>
            <a:endParaRPr lang="en-US" sz="1100" kern="0" dirty="0">
              <a:solidFill>
                <a:srgbClr val="000000"/>
              </a:solidFill>
            </a:endParaRPr>
          </a:p>
        </p:txBody>
      </p:sp>
      <p:pic>
        <p:nvPicPr>
          <p:cNvPr id="12" name="Picture 2" descr="F:\pictures\Logos\fpsblogo.jpg"/>
          <p:cNvPicPr>
            <a:picLocks noChangeAspect="1" noChangeArrowheads="1"/>
          </p:cNvPicPr>
          <p:nvPr/>
        </p:nvPicPr>
        <p:blipFill>
          <a:blip r:embed="rId5" cstate="print"/>
          <a:srcRect/>
          <a:stretch>
            <a:fillRect/>
          </a:stretch>
        </p:blipFill>
        <p:spPr bwMode="auto">
          <a:xfrm>
            <a:off x="1688123" y="3657600"/>
            <a:ext cx="1318846" cy="952500"/>
          </a:xfrm>
          <a:prstGeom prst="rect">
            <a:avLst/>
          </a:prstGeom>
          <a:noFill/>
        </p:spPr>
      </p:pic>
      <p:sp>
        <p:nvSpPr>
          <p:cNvPr id="13" name="Content Placeholder 2"/>
          <p:cNvSpPr txBox="1">
            <a:spLocks/>
          </p:cNvSpPr>
          <p:nvPr/>
        </p:nvSpPr>
        <p:spPr bwMode="auto">
          <a:xfrm>
            <a:off x="980857" y="4735334"/>
            <a:ext cx="2676743" cy="1360667"/>
          </a:xfrm>
          <a:prstGeom prst="rect">
            <a:avLst/>
          </a:prstGeom>
          <a:noFill/>
          <a:ln w="3175">
            <a:noFill/>
            <a:miter lim="800000"/>
            <a:headEnd/>
            <a:tailEnd/>
          </a:ln>
        </p:spPr>
        <p:txBody>
          <a:bodyPr vert="horz" wrap="square" lIns="0" tIns="45718" rIns="0" bIns="45718" numCol="1" anchor="t" anchorCtr="0" compatLnSpc="1">
            <a:prstTxWarp prst="textNoShape">
              <a:avLst/>
            </a:prstTxWarp>
          </a:bodyPr>
          <a:lstStyle/>
          <a:p>
            <a:pPr marL="227417" indent="-227417" algn="ctr">
              <a:spcBef>
                <a:spcPct val="20000"/>
              </a:spcBef>
              <a:buClr>
                <a:srgbClr val="000000"/>
              </a:buClr>
              <a:buSzPct val="100000"/>
            </a:pPr>
            <a:r>
              <a:rPr lang="en-US" sz="1100" b="1" kern="0" dirty="0" smtClean="0">
                <a:solidFill>
                  <a:srgbClr val="000000"/>
                </a:solidFill>
              </a:rPr>
              <a:t>FPSB  India (2010-11)</a:t>
            </a:r>
            <a:endParaRPr lang="en-US" sz="1100" b="1" kern="0" dirty="0">
              <a:solidFill>
                <a:srgbClr val="000000"/>
              </a:solidFill>
            </a:endParaRPr>
          </a:p>
          <a:p>
            <a:pPr marL="227417" indent="-227417" algn="ctr">
              <a:spcBef>
                <a:spcPct val="20000"/>
              </a:spcBef>
              <a:buClr>
                <a:srgbClr val="000000"/>
              </a:buClr>
              <a:buSzPct val="100000"/>
            </a:pPr>
            <a:r>
              <a:rPr lang="en-US" sz="1100" b="1" kern="0" dirty="0">
                <a:solidFill>
                  <a:srgbClr val="000000"/>
                </a:solidFill>
              </a:rPr>
              <a:t>Authorized Training </a:t>
            </a:r>
            <a:r>
              <a:rPr lang="en-US" sz="1100" b="1" kern="0" dirty="0" smtClean="0">
                <a:solidFill>
                  <a:srgbClr val="000000"/>
                </a:solidFill>
              </a:rPr>
              <a:t>provider -CFP</a:t>
            </a:r>
            <a:endParaRPr lang="en-US" sz="1100" b="1" kern="0" dirty="0">
              <a:solidFill>
                <a:srgbClr val="000000"/>
              </a:solidFill>
            </a:endParaRPr>
          </a:p>
          <a:p>
            <a:pPr lvl="0" algn="l">
              <a:spcBef>
                <a:spcPct val="20000"/>
              </a:spcBef>
              <a:buClr>
                <a:srgbClr val="000000"/>
              </a:buClr>
              <a:buSzPct val="100000"/>
            </a:pPr>
            <a:r>
              <a:rPr lang="en-US" sz="1100" kern="0" dirty="0" smtClean="0">
                <a:solidFill>
                  <a:srgbClr val="000000"/>
                </a:solidFill>
              </a:rPr>
              <a:t>An authorized Education Provider for Chartered Financial Planner Charter. </a:t>
            </a:r>
            <a:endParaRPr lang="en-US" sz="1100" kern="0"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11873</TotalTime>
  <Words>1901</Words>
  <Application>Microsoft Office PowerPoint</Application>
  <PresentationFormat>On-screen Show (4:3)</PresentationFormat>
  <Paragraphs>343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Course Brochure</vt:lpstr>
      <vt:lpstr>What is in this ?</vt:lpstr>
      <vt:lpstr>Earlier Batches of Financial Modeling School …,</vt:lpstr>
      <vt:lpstr>What people had to say</vt:lpstr>
      <vt:lpstr>What people had to say</vt:lpstr>
      <vt:lpstr>About Chandoo.org</vt:lpstr>
      <vt:lpstr>Chandoo.org makes you awesome in Excel</vt:lpstr>
      <vt:lpstr>About Pristine</vt:lpstr>
      <vt:lpstr>Pristine is largest authorized trainer for finance certifications in India</vt:lpstr>
      <vt:lpstr>Sample Trainings Conducted …,</vt:lpstr>
      <vt:lpstr>About Financial Modeling</vt:lpstr>
      <vt:lpstr>About Financial Modeling</vt:lpstr>
      <vt:lpstr>About Financial Modeling</vt:lpstr>
      <vt:lpstr>About Financial Modeling</vt:lpstr>
      <vt:lpstr>Topics Covered</vt:lpstr>
      <vt:lpstr>Integrated valuation would be completed by …</vt:lpstr>
      <vt:lpstr>Study Session: Week I</vt:lpstr>
      <vt:lpstr>Study Session: Week II</vt:lpstr>
      <vt:lpstr>Study Session: Week III</vt:lpstr>
      <vt:lpstr>Study Session: Week IV</vt:lpstr>
      <vt:lpstr>Study Session: Week V</vt:lpstr>
      <vt:lpstr>Study Session: Week VI</vt:lpstr>
      <vt:lpstr>Study Session: Week VII</vt:lpstr>
      <vt:lpstr>Study Session: Week VIII</vt:lpstr>
      <vt:lpstr>Study Session: Week IX</vt:lpstr>
      <vt:lpstr>Study Session: Week X</vt:lpstr>
      <vt:lpstr>Introducing Project Finance Financial Modeling</vt:lpstr>
      <vt:lpstr>Project Finance Financial Modeling</vt:lpstr>
      <vt:lpstr>How it works?</vt:lpstr>
      <vt:lpstr>How it works?</vt:lpstr>
      <vt:lpstr>How it works?</vt:lpstr>
      <vt:lpstr>How it works?</vt:lpstr>
      <vt:lpstr>How it works?</vt:lpstr>
      <vt:lpstr>Methodology</vt:lpstr>
      <vt:lpstr>About Class Projects</vt:lpstr>
      <vt:lpstr>What to expect at the end?</vt:lpstr>
      <vt:lpstr>Who is going to teach?</vt:lpstr>
      <vt:lpstr>Duration of the Program – Financial Modeling</vt:lpstr>
      <vt:lpstr>Duration of the Program – Project Finance</vt:lpstr>
      <vt:lpstr>Cost of the Program</vt:lpstr>
      <vt:lpstr>Cost of the Program (for Indian Residents)</vt:lpstr>
      <vt:lpstr>Payments &amp; Registration</vt:lpstr>
      <vt:lpstr>How to pay?</vt:lpstr>
      <vt:lpstr>Contact Details</vt:lpstr>
      <vt:lpstr>See you in Financial Modeling/ Project Finance School…</vt:lpstr>
    </vt:vector>
  </TitlesOfParts>
  <Company>Codan Forsikring 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Excel School Program</dc:title>
  <dc:creator>Purna Duggirala</dc:creator>
  <cp:lastModifiedBy>Purnachandra Rao Duggirala</cp:lastModifiedBy>
  <cp:revision>378</cp:revision>
  <dcterms:created xsi:type="dcterms:W3CDTF">2010-02-03T13:27:06Z</dcterms:created>
  <dcterms:modified xsi:type="dcterms:W3CDTF">2012-04-23T04:48:39Z</dcterms:modified>
</cp:coreProperties>
</file>